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9" r:id="rId3"/>
    <p:sldId id="271" r:id="rId4"/>
    <p:sldId id="272" r:id="rId5"/>
    <p:sldId id="273" r:id="rId6"/>
    <p:sldId id="274" r:id="rId7"/>
    <p:sldId id="275" r:id="rId8"/>
    <p:sldId id="277" r:id="rId9"/>
    <p:sldId id="281" r:id="rId10"/>
    <p:sldId id="280" r:id="rId11"/>
    <p:sldId id="266" r:id="rId12"/>
    <p:sldId id="270" r:id="rId13"/>
    <p:sldId id="284" r:id="rId14"/>
    <p:sldId id="276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94" autoAdjust="0"/>
    <p:restoredTop sz="86369" autoAdjust="0"/>
  </p:normalViewPr>
  <p:slideViewPr>
    <p:cSldViewPr snapToGrid="0">
      <p:cViewPr varScale="1">
        <p:scale>
          <a:sx n="45" d="100"/>
          <a:sy n="45" d="100"/>
        </p:scale>
        <p:origin x="54" y="5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9A2E9-EEEE-41CF-98EF-A46C66A3222B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12683-C02B-4BD1-9325-27471A95FB2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959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12683-C02B-4BD1-9325-27471A95FB2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0592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12683-C02B-4BD1-9325-27471A95FB2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7673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12683-C02B-4BD1-9325-27471A95FB2F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4304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12683-C02B-4BD1-9325-27471A95FB2F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45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FB709E-AB3D-4BAE-8E4C-663206EBF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ADE47BC-0A32-4E32-9BCF-714ED6FD6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A85867-1041-44E8-AB48-9E209B528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D7EDE5-E70B-4EDE-A47E-DD5A01ED2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6ACA9E-721C-4802-B73B-3B79BD74E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300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9C2B63-73D5-4AA9-864B-CD3D9FAC5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0B54158-E8A9-4B01-9466-1BEE10408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1BFDECC-31C2-485D-AA7D-176E9644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0963B89-1637-4CCE-A725-E4A40C4E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C34D2D-9431-431C-A100-C6A01FA6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485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C62BDDE-7581-4BF4-B843-1B56FF8A9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AA95F4-6186-4F20-B5EC-C14FC8B2F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7BD71F-9879-4C45-98A8-A51CCEDBD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A62CFC-82FD-449D-966B-B08D609DB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3BEC2D-E1AA-4D2C-94EF-3E83BCE33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80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06A8F2-CA12-42AD-9969-3B2D3D72A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27396F-E0C3-4E17-9BA7-EC9FBAFEC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9DFFCF-AF58-4CBA-9C6D-05F7C7C1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339594-3870-4407-B1AD-43F8221BB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2E0798-FCAD-42A9-9724-4C3672632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994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B9882F-DCC1-4B1E-9534-6C35C88C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3E3F695-16DD-48A0-A8C4-CF02680B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2C6165-D0F2-45B8-8BAF-1401D512E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2C9523-BED4-4CC9-BA57-213637E5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9100DC-B74D-4DDE-B7ED-DE4143E06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577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270B63-3709-464F-B921-9A7038EEE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98DEDA-56E5-41A0-A7E8-99E3E955A5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ABB54D6-D247-4B0C-BF6C-D2770034E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8C9699D-D199-4FFB-84CE-224792EAD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EA0082-4CA9-4DFB-B6E9-F4E2FCF3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4775D70-9BEF-4F58-80A8-FEB0857F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27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803056-3FE6-4223-B982-15EDD6D1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1B2D08-4D8F-4F8F-905A-008A3810B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F11AF40-C6A9-40EA-9A46-2E07A2915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E007D3A-E2BE-43E4-B8F5-68B13940D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9C8BBB0-53BA-4AE7-899F-EB50C813D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D7E0E33-7A46-476E-8465-D7F654AC0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0979A6F-A1D3-4E1C-8270-72914BE0D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112E5E7-BBB0-4228-89E4-D99AE7D15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427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DFB357-13CE-4474-AEC9-B7A5A8D4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2DFEA21-1766-47D8-A86A-40C51D387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F885757-913C-4A1C-A70A-26A53B6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D509ACA-13F0-4022-8CEB-AEAD0CE09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46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54B08BA-DCC7-4B1F-A198-ECFACBCC3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79F2550-9EA9-421A-A1AA-D7A7A3594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87C2DE9-5AE7-4749-A3A1-A1056BD7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168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8F2F84-D9E8-4448-8AE2-94EC1A0D2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344396-AB65-4512-A74C-201B988EC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259662B-5193-473E-9CDC-FFE77A6B8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7EFCE1-062C-4CF1-A088-6C8D964CA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0074A92-EA82-4E9E-AD13-BE6C46241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91C601C-9F2A-4250-B5A1-612253A08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682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6EB35F-0C42-47B1-A3D5-F974A9E0C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72C2BAD-BBB3-4F7E-8FB6-AB3E47244B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C1A7650-A09D-40D1-B127-9C2C255DE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37586BD-9314-4036-AB28-E5C9ADC62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AFFE272-266C-4915-A9AE-24F9607F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374189-3633-423A-94F3-0F63B902D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931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97A454B-E248-48BB-BFD2-E9DDB23CF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815CBC4-AB49-4319-A259-0E1382BB2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EDE306-B369-4B0B-9538-72BA3E8F0E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E63DE-2221-477F-BAD8-DDDB877B8BFF}" type="datetimeFigureOut">
              <a:rPr lang="zh-CN" altLang="en-US" smtClean="0"/>
              <a:t>2019/6/29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D2B25A-A612-44C0-A675-BFC85C4EA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59D41B-CBA9-46F9-87A3-0F8EFAC05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A88DB-B56C-42C6-8FD3-443BED55E5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9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7F1FD487-CBEA-433C-9FD6-2D48F68BA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altLang="zh-CN" sz="4700" dirty="0">
                <a:solidFill>
                  <a:srgbClr val="FFFFFF"/>
                </a:solidFill>
              </a:rPr>
              <a:t>ICME2019-</a:t>
            </a:r>
            <a:r>
              <a:rPr lang="zh-CN" altLang="en-US" sz="4700" dirty="0">
                <a:solidFill>
                  <a:srgbClr val="FFFFFF"/>
                </a:solidFill>
              </a:rPr>
              <a:t>字节跳动 短视频内容理解与推荐竞赛</a:t>
            </a:r>
          </a:p>
        </p:txBody>
      </p:sp>
    </p:spTree>
    <p:extLst>
      <p:ext uri="{BB962C8B-B14F-4D97-AF65-F5344CB8AC3E}">
        <p14:creationId xmlns:p14="http://schemas.microsoft.com/office/powerpoint/2010/main" val="39481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0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858D8922-A00E-4848-93F8-12B85EF65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altLang="zh-CN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Lightgbm</a:t>
            </a:r>
          </a:p>
        </p:txBody>
      </p: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>
            <a:extLst>
              <a:ext uri="{FF2B5EF4-FFF2-40B4-BE49-F238E27FC236}">
                <a16:creationId xmlns:a16="http://schemas.microsoft.com/office/drawing/2014/main" id="{28D679A3-A642-49DB-9F00-406E912AE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3433" y="1767890"/>
            <a:ext cx="55816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00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DEAF4E-4B2E-413E-BE83-C5C94660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DIN</a:t>
            </a:r>
            <a:r>
              <a:rPr lang="zh-CN" altLang="en-US" dirty="0"/>
              <a:t>结构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CE79BF8-651E-45A6-AF34-10A81F4E4F1F}"/>
              </a:ext>
            </a:extLst>
          </p:cNvPr>
          <p:cNvSpPr/>
          <p:nvPr/>
        </p:nvSpPr>
        <p:spPr>
          <a:xfrm>
            <a:off x="6188414" y="4817113"/>
            <a:ext cx="1575881" cy="544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item id embedding</a:t>
            </a:r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69D6F0D-382E-47FD-8E14-0140F8A0C72F}"/>
              </a:ext>
            </a:extLst>
          </p:cNvPr>
          <p:cNvSpPr/>
          <p:nvPr/>
        </p:nvSpPr>
        <p:spPr>
          <a:xfrm>
            <a:off x="3893498" y="4817112"/>
            <a:ext cx="1575881" cy="544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 id embedding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74E91DE-0BE9-4870-84E8-8F831BEDCD91}"/>
              </a:ext>
            </a:extLst>
          </p:cNvPr>
          <p:cNvSpPr/>
          <p:nvPr/>
        </p:nvSpPr>
        <p:spPr>
          <a:xfrm>
            <a:off x="1432396" y="5922117"/>
            <a:ext cx="1939045" cy="350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dense features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7F0662A-7829-4C43-A03B-7BB3A5939D6F}"/>
              </a:ext>
            </a:extLst>
          </p:cNvPr>
          <p:cNvSpPr/>
          <p:nvPr/>
        </p:nvSpPr>
        <p:spPr>
          <a:xfrm>
            <a:off x="9216149" y="5922117"/>
            <a:ext cx="1371600" cy="350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item id</a:t>
            </a:r>
            <a:endParaRPr lang="zh-CN" altLang="en-US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A21BA10-29DB-4313-A986-A7F57F55544B}"/>
              </a:ext>
            </a:extLst>
          </p:cNvPr>
          <p:cNvSpPr/>
          <p:nvPr/>
        </p:nvSpPr>
        <p:spPr>
          <a:xfrm>
            <a:off x="5889519" y="5917253"/>
            <a:ext cx="2175754" cy="359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favorite item id</a:t>
            </a:r>
            <a:endParaRPr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E26199A-FF7C-4F81-8319-ED95757CB4CE}"/>
              </a:ext>
            </a:extLst>
          </p:cNvPr>
          <p:cNvSpPr/>
          <p:nvPr/>
        </p:nvSpPr>
        <p:spPr>
          <a:xfrm>
            <a:off x="3995638" y="5917253"/>
            <a:ext cx="1371600" cy="350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 id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8853394-CB5E-4143-9755-27C7BB8ABC18}"/>
              </a:ext>
            </a:extLst>
          </p:cNvPr>
          <p:cNvSpPr/>
          <p:nvPr/>
        </p:nvSpPr>
        <p:spPr>
          <a:xfrm>
            <a:off x="3893497" y="4064636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attention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E783CA5-8794-4B2D-87F1-5EE6270EC8BB}"/>
              </a:ext>
            </a:extLst>
          </p:cNvPr>
          <p:cNvSpPr/>
          <p:nvPr/>
        </p:nvSpPr>
        <p:spPr>
          <a:xfrm>
            <a:off x="3992031" y="3254609"/>
            <a:ext cx="1371600" cy="272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FCD42C8-DC1C-45BE-8579-9986E73A639D}"/>
              </a:ext>
            </a:extLst>
          </p:cNvPr>
          <p:cNvSpPr/>
          <p:nvPr/>
        </p:nvSpPr>
        <p:spPr>
          <a:xfrm>
            <a:off x="6286945" y="3254609"/>
            <a:ext cx="1371600" cy="272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6AC50F72-FD8E-4D6F-A644-3B124206FFE1}"/>
              </a:ext>
            </a:extLst>
          </p:cNvPr>
          <p:cNvSpPr/>
          <p:nvPr/>
        </p:nvSpPr>
        <p:spPr>
          <a:xfrm>
            <a:off x="10202687" y="3254609"/>
            <a:ext cx="1371600" cy="272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2F8CE52-50D2-4F12-9616-A439ABE15421}"/>
              </a:ext>
            </a:extLst>
          </p:cNvPr>
          <p:cNvSpPr/>
          <p:nvPr/>
        </p:nvSpPr>
        <p:spPr>
          <a:xfrm>
            <a:off x="8195551" y="3254609"/>
            <a:ext cx="1371600" cy="272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06079C6A-E3C5-4F10-8959-0003C1A2C9A1}"/>
              </a:ext>
            </a:extLst>
          </p:cNvPr>
          <p:cNvSpPr/>
          <p:nvPr/>
        </p:nvSpPr>
        <p:spPr>
          <a:xfrm>
            <a:off x="8093411" y="4817113"/>
            <a:ext cx="1575881" cy="544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video</a:t>
            </a:r>
          </a:p>
          <a:p>
            <a:pPr algn="ctr"/>
            <a:r>
              <a:rPr lang="en-US" altLang="zh-CN" dirty="0"/>
              <a:t>embedding</a:t>
            </a:r>
            <a:endParaRPr lang="zh-CN" altLang="en-US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4B5AB17-2372-4609-B2EC-97EA58C14DE5}"/>
              </a:ext>
            </a:extLst>
          </p:cNvPr>
          <p:cNvSpPr/>
          <p:nvPr/>
        </p:nvSpPr>
        <p:spPr>
          <a:xfrm>
            <a:off x="10100548" y="4817113"/>
            <a:ext cx="1575881" cy="544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audio</a:t>
            </a:r>
          </a:p>
          <a:p>
            <a:pPr algn="ctr"/>
            <a:r>
              <a:rPr lang="en-US" altLang="zh-CN" dirty="0"/>
              <a:t>embedding</a:t>
            </a:r>
            <a:endParaRPr lang="zh-CN" altLang="en-US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BF8F901-197F-4ED9-B2E8-AD37270B167D}"/>
              </a:ext>
            </a:extLst>
          </p:cNvPr>
          <p:cNvSpPr/>
          <p:nvPr/>
        </p:nvSpPr>
        <p:spPr>
          <a:xfrm>
            <a:off x="8093411" y="3924603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MLP</a:t>
            </a:r>
            <a:endParaRPr lang="zh-CN" altLang="en-US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075B99C-9569-47B1-B950-F81678A795F0}"/>
              </a:ext>
            </a:extLst>
          </p:cNvPr>
          <p:cNvSpPr/>
          <p:nvPr/>
        </p:nvSpPr>
        <p:spPr>
          <a:xfrm>
            <a:off x="10100547" y="3924602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MLP</a:t>
            </a:r>
            <a:endParaRPr lang="zh-CN" altLang="en-US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9AF5487A-79C2-4FB5-BD02-4C6571DEB048}"/>
              </a:ext>
            </a:extLst>
          </p:cNvPr>
          <p:cNvSpPr/>
          <p:nvPr/>
        </p:nvSpPr>
        <p:spPr>
          <a:xfrm>
            <a:off x="1415365" y="3269907"/>
            <a:ext cx="1965804" cy="272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23C4AC54-E7C8-4D46-9836-AC4D7228FD09}"/>
              </a:ext>
            </a:extLst>
          </p:cNvPr>
          <p:cNvSpPr/>
          <p:nvPr/>
        </p:nvSpPr>
        <p:spPr>
          <a:xfrm>
            <a:off x="3371441" y="2143731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MLP</a:t>
            </a:r>
            <a:endParaRPr lang="zh-CN" altLang="en-US" dirty="0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61CF57DA-E1CB-4EBF-A2C8-EE8888D96738}"/>
              </a:ext>
            </a:extLst>
          </p:cNvPr>
          <p:cNvSpPr/>
          <p:nvPr/>
        </p:nvSpPr>
        <p:spPr>
          <a:xfrm>
            <a:off x="7244680" y="2124273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MLP</a:t>
            </a:r>
            <a:endParaRPr lang="zh-CN" altLang="en-US" dirty="0"/>
          </a:p>
        </p:txBody>
      </p: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D4C9DFB0-ABED-4142-B442-D1C3021C9BD8}"/>
              </a:ext>
            </a:extLst>
          </p:cNvPr>
          <p:cNvCxnSpPr>
            <a:stCxn id="9" idx="0"/>
            <a:endCxn id="25" idx="2"/>
          </p:cNvCxnSpPr>
          <p:nvPr/>
        </p:nvCxnSpPr>
        <p:spPr>
          <a:xfrm flipH="1" flipV="1">
            <a:off x="2398267" y="3542282"/>
            <a:ext cx="3652" cy="237983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03666A97-6495-4F1D-8CDE-194BB3738FBD}"/>
              </a:ext>
            </a:extLst>
          </p:cNvPr>
          <p:cNvCxnSpPr/>
          <p:nvPr/>
        </p:nvCxnSpPr>
        <p:spPr>
          <a:xfrm flipV="1">
            <a:off x="4681438" y="5361861"/>
            <a:ext cx="0" cy="5553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箭头连接符 93">
            <a:extLst>
              <a:ext uri="{FF2B5EF4-FFF2-40B4-BE49-F238E27FC236}">
                <a16:creationId xmlns:a16="http://schemas.microsoft.com/office/drawing/2014/main" id="{FEA112D4-B4A4-470F-B7D3-6477D71EB8CA}"/>
              </a:ext>
            </a:extLst>
          </p:cNvPr>
          <p:cNvCxnSpPr>
            <a:stCxn id="19" idx="0"/>
            <a:endCxn id="23" idx="2"/>
          </p:cNvCxnSpPr>
          <p:nvPr/>
        </p:nvCxnSpPr>
        <p:spPr>
          <a:xfrm flipV="1">
            <a:off x="8881352" y="4367212"/>
            <a:ext cx="0" cy="449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箭头连接符 95">
            <a:extLst>
              <a:ext uri="{FF2B5EF4-FFF2-40B4-BE49-F238E27FC236}">
                <a16:creationId xmlns:a16="http://schemas.microsoft.com/office/drawing/2014/main" id="{14B613CA-51B9-4799-98FC-2885CCABBAD4}"/>
              </a:ext>
            </a:extLst>
          </p:cNvPr>
          <p:cNvCxnSpPr>
            <a:stCxn id="20" idx="0"/>
            <a:endCxn id="24" idx="2"/>
          </p:cNvCxnSpPr>
          <p:nvPr/>
        </p:nvCxnSpPr>
        <p:spPr>
          <a:xfrm flipH="1" flipV="1">
            <a:off x="10888488" y="4367211"/>
            <a:ext cx="1" cy="44990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箭头连接符 103">
            <a:extLst>
              <a:ext uri="{FF2B5EF4-FFF2-40B4-BE49-F238E27FC236}">
                <a16:creationId xmlns:a16="http://schemas.microsoft.com/office/drawing/2014/main" id="{99CD6867-6CD9-4A77-AEC0-DD77225EC600}"/>
              </a:ext>
            </a:extLst>
          </p:cNvPr>
          <p:cNvCxnSpPr>
            <a:stCxn id="7" idx="0"/>
            <a:endCxn id="16" idx="2"/>
          </p:cNvCxnSpPr>
          <p:nvPr/>
        </p:nvCxnSpPr>
        <p:spPr>
          <a:xfrm flipH="1" flipV="1">
            <a:off x="6972745" y="3526984"/>
            <a:ext cx="3610" cy="12901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箭头连接符 105">
            <a:extLst>
              <a:ext uri="{FF2B5EF4-FFF2-40B4-BE49-F238E27FC236}">
                <a16:creationId xmlns:a16="http://schemas.microsoft.com/office/drawing/2014/main" id="{38D3C971-C07E-408D-BFBE-F4DBD638D1C1}"/>
              </a:ext>
            </a:extLst>
          </p:cNvPr>
          <p:cNvCxnSpPr>
            <a:stCxn id="23" idx="0"/>
            <a:endCxn id="18" idx="2"/>
          </p:cNvCxnSpPr>
          <p:nvPr/>
        </p:nvCxnSpPr>
        <p:spPr>
          <a:xfrm flipH="1" flipV="1">
            <a:off x="8881351" y="3526984"/>
            <a:ext cx="1" cy="3976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箭头连接符 107">
            <a:extLst>
              <a:ext uri="{FF2B5EF4-FFF2-40B4-BE49-F238E27FC236}">
                <a16:creationId xmlns:a16="http://schemas.microsoft.com/office/drawing/2014/main" id="{228F7E46-BB0E-40AB-BF43-5E6064CDC110}"/>
              </a:ext>
            </a:extLst>
          </p:cNvPr>
          <p:cNvCxnSpPr>
            <a:stCxn id="24" idx="0"/>
            <a:endCxn id="17" idx="2"/>
          </p:cNvCxnSpPr>
          <p:nvPr/>
        </p:nvCxnSpPr>
        <p:spPr>
          <a:xfrm flipH="1" flipV="1">
            <a:off x="10888487" y="3526984"/>
            <a:ext cx="1" cy="3976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接箭头连接符 109">
            <a:extLst>
              <a:ext uri="{FF2B5EF4-FFF2-40B4-BE49-F238E27FC236}">
                <a16:creationId xmlns:a16="http://schemas.microsoft.com/office/drawing/2014/main" id="{0929AAC5-C5C3-431C-AE5F-BBC1625476D9}"/>
              </a:ext>
            </a:extLst>
          </p:cNvPr>
          <p:cNvCxnSpPr>
            <a:stCxn id="11" idx="0"/>
            <a:endCxn id="7" idx="2"/>
          </p:cNvCxnSpPr>
          <p:nvPr/>
        </p:nvCxnSpPr>
        <p:spPr>
          <a:xfrm flipH="1" flipV="1">
            <a:off x="6976355" y="5361862"/>
            <a:ext cx="1041" cy="55539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B0CB55ED-0E20-485E-87C3-F7279ABC58EF}"/>
              </a:ext>
            </a:extLst>
          </p:cNvPr>
          <p:cNvSpPr/>
          <p:nvPr/>
        </p:nvSpPr>
        <p:spPr>
          <a:xfrm>
            <a:off x="3371440" y="1320609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finish</a:t>
            </a:r>
            <a:endParaRPr lang="zh-CN" altLang="en-US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D4E489A5-D781-472D-979D-31A839DD443E}"/>
              </a:ext>
            </a:extLst>
          </p:cNvPr>
          <p:cNvSpPr/>
          <p:nvPr/>
        </p:nvSpPr>
        <p:spPr>
          <a:xfrm>
            <a:off x="7244679" y="1320609"/>
            <a:ext cx="1575881" cy="442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like</a:t>
            </a:r>
            <a:endParaRPr lang="zh-CN" altLang="en-US" dirty="0"/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7E842EA6-A3A0-4F27-A393-DEBEB59E47B1}"/>
              </a:ext>
            </a:extLst>
          </p:cNvPr>
          <p:cNvCxnSpPr/>
          <p:nvPr/>
        </p:nvCxnSpPr>
        <p:spPr>
          <a:xfrm flipV="1">
            <a:off x="4159381" y="1799808"/>
            <a:ext cx="0" cy="32446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B2A00BF3-36D8-46FE-9E44-22D7CC07433B}"/>
              </a:ext>
            </a:extLst>
          </p:cNvPr>
          <p:cNvCxnSpPr/>
          <p:nvPr/>
        </p:nvCxnSpPr>
        <p:spPr>
          <a:xfrm flipV="1">
            <a:off x="8065273" y="1790080"/>
            <a:ext cx="0" cy="32446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id="{ABBC1133-6D36-4469-8DBE-40541C16EA1A}"/>
              </a:ext>
            </a:extLst>
          </p:cNvPr>
          <p:cNvCxnSpPr>
            <a:stCxn id="25" idx="0"/>
            <a:endCxn id="26" idx="2"/>
          </p:cNvCxnSpPr>
          <p:nvPr/>
        </p:nvCxnSpPr>
        <p:spPr>
          <a:xfrm flipV="1">
            <a:off x="2398267" y="2586340"/>
            <a:ext cx="1761115" cy="68356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5EC676AE-566F-4C84-B482-15C650C039FE}"/>
              </a:ext>
            </a:extLst>
          </p:cNvPr>
          <p:cNvCxnSpPr>
            <a:stCxn id="15" idx="0"/>
            <a:endCxn id="26" idx="2"/>
          </p:cNvCxnSpPr>
          <p:nvPr/>
        </p:nvCxnSpPr>
        <p:spPr>
          <a:xfrm flipH="1" flipV="1">
            <a:off x="4159382" y="2586340"/>
            <a:ext cx="518449" cy="6682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79CCBF41-72EE-427B-9EB6-D57E052E38D1}"/>
              </a:ext>
            </a:extLst>
          </p:cNvPr>
          <p:cNvCxnSpPr>
            <a:stCxn id="16" idx="0"/>
            <a:endCxn id="26" idx="2"/>
          </p:cNvCxnSpPr>
          <p:nvPr/>
        </p:nvCxnSpPr>
        <p:spPr>
          <a:xfrm flipH="1" flipV="1">
            <a:off x="4159382" y="2586340"/>
            <a:ext cx="2813363" cy="6682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EC4D5B4B-1B8B-4894-BD24-BECF1B994C44}"/>
              </a:ext>
            </a:extLst>
          </p:cNvPr>
          <p:cNvCxnSpPr>
            <a:stCxn id="18" idx="0"/>
            <a:endCxn id="26" idx="2"/>
          </p:cNvCxnSpPr>
          <p:nvPr/>
        </p:nvCxnSpPr>
        <p:spPr>
          <a:xfrm flipH="1" flipV="1">
            <a:off x="4159382" y="2586340"/>
            <a:ext cx="4721969" cy="6682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4D7C0DC8-FDDB-4C5F-96BE-AF4317470421}"/>
              </a:ext>
            </a:extLst>
          </p:cNvPr>
          <p:cNvCxnSpPr>
            <a:stCxn id="17" idx="0"/>
            <a:endCxn id="26" idx="2"/>
          </p:cNvCxnSpPr>
          <p:nvPr/>
        </p:nvCxnSpPr>
        <p:spPr>
          <a:xfrm flipH="1" flipV="1">
            <a:off x="4159382" y="2586340"/>
            <a:ext cx="6729105" cy="66826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CEF81286-5D29-4A0B-B927-96CF5FC6686D}"/>
              </a:ext>
            </a:extLst>
          </p:cNvPr>
          <p:cNvCxnSpPr>
            <a:stCxn id="25" idx="0"/>
            <a:endCxn id="27" idx="2"/>
          </p:cNvCxnSpPr>
          <p:nvPr/>
        </p:nvCxnSpPr>
        <p:spPr>
          <a:xfrm flipV="1">
            <a:off x="2398267" y="2566882"/>
            <a:ext cx="5634354" cy="7030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4B1D3558-47DC-4A1B-9F4F-C7629690D8A5}"/>
              </a:ext>
            </a:extLst>
          </p:cNvPr>
          <p:cNvCxnSpPr>
            <a:stCxn id="15" idx="0"/>
            <a:endCxn id="27" idx="2"/>
          </p:cNvCxnSpPr>
          <p:nvPr/>
        </p:nvCxnSpPr>
        <p:spPr>
          <a:xfrm flipV="1">
            <a:off x="4677831" y="2566882"/>
            <a:ext cx="3354790" cy="6877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88BE2168-2D60-455B-BE12-EA70305F9A59}"/>
              </a:ext>
            </a:extLst>
          </p:cNvPr>
          <p:cNvCxnSpPr>
            <a:stCxn id="16" idx="0"/>
            <a:endCxn id="27" idx="2"/>
          </p:cNvCxnSpPr>
          <p:nvPr/>
        </p:nvCxnSpPr>
        <p:spPr>
          <a:xfrm flipV="1">
            <a:off x="6972745" y="2566882"/>
            <a:ext cx="1059876" cy="6877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A5F13519-D634-40B5-8FEA-C0EF4DB82C44}"/>
              </a:ext>
            </a:extLst>
          </p:cNvPr>
          <p:cNvCxnSpPr>
            <a:stCxn id="17" idx="0"/>
            <a:endCxn id="27" idx="2"/>
          </p:cNvCxnSpPr>
          <p:nvPr/>
        </p:nvCxnSpPr>
        <p:spPr>
          <a:xfrm flipH="1" flipV="1">
            <a:off x="8032621" y="2566882"/>
            <a:ext cx="2855866" cy="6877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4402EECF-2426-4E33-BE76-770F5770F586}"/>
              </a:ext>
            </a:extLst>
          </p:cNvPr>
          <p:cNvCxnSpPr>
            <a:stCxn id="18" idx="0"/>
            <a:endCxn id="27" idx="2"/>
          </p:cNvCxnSpPr>
          <p:nvPr/>
        </p:nvCxnSpPr>
        <p:spPr>
          <a:xfrm flipH="1" flipV="1">
            <a:off x="8032621" y="2566882"/>
            <a:ext cx="848730" cy="6877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AAEEB0A3-3A10-4BB2-A68A-18686F8E0936}"/>
              </a:ext>
            </a:extLst>
          </p:cNvPr>
          <p:cNvCxnSpPr>
            <a:stCxn id="13" idx="0"/>
            <a:endCxn id="15" idx="2"/>
          </p:cNvCxnSpPr>
          <p:nvPr/>
        </p:nvCxnSpPr>
        <p:spPr>
          <a:xfrm flipH="1" flipV="1">
            <a:off x="4677831" y="3526984"/>
            <a:ext cx="3607" cy="53765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C382BA9A-988A-4537-999D-EA32E62FFB5E}"/>
              </a:ext>
            </a:extLst>
          </p:cNvPr>
          <p:cNvCxnSpPr>
            <a:stCxn id="8" idx="0"/>
            <a:endCxn id="13" idx="2"/>
          </p:cNvCxnSpPr>
          <p:nvPr/>
        </p:nvCxnSpPr>
        <p:spPr>
          <a:xfrm flipH="1" flipV="1">
            <a:off x="4681438" y="4507245"/>
            <a:ext cx="1" cy="309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54E89172-0E2A-4677-93E5-8D0F966BF03A}"/>
              </a:ext>
            </a:extLst>
          </p:cNvPr>
          <p:cNvCxnSpPr>
            <a:stCxn id="7" idx="0"/>
            <a:endCxn id="13" idx="2"/>
          </p:cNvCxnSpPr>
          <p:nvPr/>
        </p:nvCxnSpPr>
        <p:spPr>
          <a:xfrm flipH="1" flipV="1">
            <a:off x="4681438" y="4507245"/>
            <a:ext cx="2294917" cy="30986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箭头连接符 63">
            <a:extLst>
              <a:ext uri="{FF2B5EF4-FFF2-40B4-BE49-F238E27FC236}">
                <a16:creationId xmlns:a16="http://schemas.microsoft.com/office/drawing/2014/main" id="{D780B5A2-3170-472B-A628-1F2DB2573FB0}"/>
              </a:ext>
            </a:extLst>
          </p:cNvPr>
          <p:cNvCxnSpPr>
            <a:stCxn id="10" idx="0"/>
            <a:endCxn id="7" idx="2"/>
          </p:cNvCxnSpPr>
          <p:nvPr/>
        </p:nvCxnSpPr>
        <p:spPr>
          <a:xfrm flipH="1" flipV="1">
            <a:off x="6976355" y="5361862"/>
            <a:ext cx="2925594" cy="56025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>
            <a:extLst>
              <a:ext uri="{FF2B5EF4-FFF2-40B4-BE49-F238E27FC236}">
                <a16:creationId xmlns:a16="http://schemas.microsoft.com/office/drawing/2014/main" id="{6F678539-7EC0-40F6-B187-08E2A6B56654}"/>
              </a:ext>
            </a:extLst>
          </p:cNvPr>
          <p:cNvCxnSpPr>
            <a:stCxn id="10" idx="0"/>
            <a:endCxn id="19" idx="2"/>
          </p:cNvCxnSpPr>
          <p:nvPr/>
        </p:nvCxnSpPr>
        <p:spPr>
          <a:xfrm flipH="1" flipV="1">
            <a:off x="8881352" y="5361862"/>
            <a:ext cx="1020597" cy="56025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箭头连接符 67">
            <a:extLst>
              <a:ext uri="{FF2B5EF4-FFF2-40B4-BE49-F238E27FC236}">
                <a16:creationId xmlns:a16="http://schemas.microsoft.com/office/drawing/2014/main" id="{18201480-922F-414E-81A0-C69BF3A41FB7}"/>
              </a:ext>
            </a:extLst>
          </p:cNvPr>
          <p:cNvCxnSpPr>
            <a:stCxn id="10" idx="0"/>
            <a:endCxn id="20" idx="2"/>
          </p:cNvCxnSpPr>
          <p:nvPr/>
        </p:nvCxnSpPr>
        <p:spPr>
          <a:xfrm flipV="1">
            <a:off x="9901949" y="5361862"/>
            <a:ext cx="986540" cy="56025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811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5539FB-013D-4164-AB51-A979D9318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融合方案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DAA4A3C-78E8-4F17-979B-EEC533FBB814}"/>
              </a:ext>
            </a:extLst>
          </p:cNvPr>
          <p:cNvSpPr/>
          <p:nvPr/>
        </p:nvSpPr>
        <p:spPr>
          <a:xfrm>
            <a:off x="6646605" y="2054125"/>
            <a:ext cx="1179871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LGB1</a:t>
            </a:r>
            <a:endParaRPr lang="zh-CN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8672945-F78D-4AE8-902C-B89B88E67173}"/>
              </a:ext>
            </a:extLst>
          </p:cNvPr>
          <p:cNvSpPr/>
          <p:nvPr/>
        </p:nvSpPr>
        <p:spPr>
          <a:xfrm>
            <a:off x="6646605" y="3657071"/>
            <a:ext cx="1179871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LGB2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FB326DB-C857-4883-AE66-0B9A4E620FBB}"/>
              </a:ext>
            </a:extLst>
          </p:cNvPr>
          <p:cNvSpPr/>
          <p:nvPr/>
        </p:nvSpPr>
        <p:spPr>
          <a:xfrm>
            <a:off x="6646604" y="5260017"/>
            <a:ext cx="1179871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NN</a:t>
            </a:r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0BFC8F0-4DF7-400F-B021-76B46411C8C7}"/>
              </a:ext>
            </a:extLst>
          </p:cNvPr>
          <p:cNvSpPr/>
          <p:nvPr/>
        </p:nvSpPr>
        <p:spPr>
          <a:xfrm>
            <a:off x="1406013" y="2024952"/>
            <a:ext cx="1307690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video data</a:t>
            </a:r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0B48B02-7B4C-4E98-89BD-755D6079CE60}"/>
              </a:ext>
            </a:extLst>
          </p:cNvPr>
          <p:cNvSpPr/>
          <p:nvPr/>
        </p:nvSpPr>
        <p:spPr>
          <a:xfrm>
            <a:off x="1406013" y="2780072"/>
            <a:ext cx="1307690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Inter data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B94FEDC-450C-454B-93AF-0739A932BA7B}"/>
              </a:ext>
            </a:extLst>
          </p:cNvPr>
          <p:cNvSpPr/>
          <p:nvPr/>
        </p:nvSpPr>
        <p:spPr>
          <a:xfrm>
            <a:off x="1406013" y="3572062"/>
            <a:ext cx="1307690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face data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542F508-EF72-4F7F-9EE1-513C85CD4306}"/>
              </a:ext>
            </a:extLst>
          </p:cNvPr>
          <p:cNvSpPr/>
          <p:nvPr/>
        </p:nvSpPr>
        <p:spPr>
          <a:xfrm>
            <a:off x="1406013" y="4396499"/>
            <a:ext cx="1307690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title data</a:t>
            </a:r>
            <a:endParaRPr lang="zh-CN" altLang="en-US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D14D354-6CEB-49FF-A174-D9ED194CD1E1}"/>
              </a:ext>
            </a:extLst>
          </p:cNvPr>
          <p:cNvSpPr/>
          <p:nvPr/>
        </p:nvSpPr>
        <p:spPr>
          <a:xfrm>
            <a:off x="1406013" y="5220936"/>
            <a:ext cx="1307690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audio data</a:t>
            </a:r>
            <a:endParaRPr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AD7B3FA-E8C9-4A3B-B2DC-C9CD20E082E1}"/>
              </a:ext>
            </a:extLst>
          </p:cNvPr>
          <p:cNvSpPr/>
          <p:nvPr/>
        </p:nvSpPr>
        <p:spPr>
          <a:xfrm>
            <a:off x="3677263" y="2487067"/>
            <a:ext cx="2281085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statistic feature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783C71C-6512-4698-A60C-E2CA4901714C}"/>
              </a:ext>
            </a:extLst>
          </p:cNvPr>
          <p:cNvSpPr/>
          <p:nvPr/>
        </p:nvSpPr>
        <p:spPr>
          <a:xfrm>
            <a:off x="3677263" y="3573997"/>
            <a:ext cx="2281085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embedding feature</a:t>
            </a:r>
            <a:endParaRPr lang="zh-CN" alt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A2755C0-2E81-4196-B9A3-D2561BBAB4C7}"/>
              </a:ext>
            </a:extLst>
          </p:cNvPr>
          <p:cNvSpPr/>
          <p:nvPr/>
        </p:nvSpPr>
        <p:spPr>
          <a:xfrm>
            <a:off x="3677263" y="4476181"/>
            <a:ext cx="2281085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interaction feature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44FB52D-FFD5-4CF7-92AD-DDC93F4D4BE7}"/>
              </a:ext>
            </a:extLst>
          </p:cNvPr>
          <p:cNvSpPr/>
          <p:nvPr/>
        </p:nvSpPr>
        <p:spPr>
          <a:xfrm>
            <a:off x="9406018" y="2601758"/>
            <a:ext cx="1179871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finish</a:t>
            </a:r>
            <a:endParaRPr lang="zh-CN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CCCB6C1-74BB-4117-BE7C-19281DBEFA7B}"/>
              </a:ext>
            </a:extLst>
          </p:cNvPr>
          <p:cNvSpPr/>
          <p:nvPr/>
        </p:nvSpPr>
        <p:spPr>
          <a:xfrm>
            <a:off x="9406018" y="4476181"/>
            <a:ext cx="1179871" cy="37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like</a:t>
            </a:r>
            <a:endParaRPr lang="zh-CN" altLang="en-US" dirty="0"/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EF839BBF-055D-4332-8772-0FE619E1B2FD}"/>
              </a:ext>
            </a:extLst>
          </p:cNvPr>
          <p:cNvSpPr/>
          <p:nvPr/>
        </p:nvSpPr>
        <p:spPr>
          <a:xfrm>
            <a:off x="8196751" y="3699575"/>
            <a:ext cx="321013" cy="2886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+</a:t>
            </a:r>
            <a:endParaRPr lang="zh-CN" altLang="en-US" dirty="0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D85E8031-6236-41D6-9C51-62EDF6DE3785}"/>
              </a:ext>
            </a:extLst>
          </p:cNvPr>
          <p:cNvSpPr/>
          <p:nvPr/>
        </p:nvSpPr>
        <p:spPr>
          <a:xfrm>
            <a:off x="8196750" y="2648619"/>
            <a:ext cx="321013" cy="2886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+</a:t>
            </a:r>
            <a:endParaRPr lang="zh-CN" altLang="en-US" dirty="0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43FC4BC2-0541-4302-AD7D-D2746F2150BF}"/>
              </a:ext>
            </a:extLst>
          </p:cNvPr>
          <p:cNvSpPr/>
          <p:nvPr/>
        </p:nvSpPr>
        <p:spPr>
          <a:xfrm>
            <a:off x="8692861" y="4518685"/>
            <a:ext cx="321013" cy="2886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+</a:t>
            </a:r>
            <a:endParaRPr lang="zh-CN" altLang="en-US" dirty="0"/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2D5E84DD-817A-4CB3-A336-1EC4E683219D}"/>
              </a:ext>
            </a:extLst>
          </p:cNvPr>
          <p:cNvCxnSpPr>
            <a:stCxn id="5" idx="3"/>
            <a:endCxn id="3" idx="2"/>
          </p:cNvCxnSpPr>
          <p:nvPr/>
        </p:nvCxnSpPr>
        <p:spPr>
          <a:xfrm flipV="1">
            <a:off x="7826476" y="3843883"/>
            <a:ext cx="370275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FA59CEB9-4D17-43FE-A6AA-F2F509407BA7}"/>
              </a:ext>
            </a:extLst>
          </p:cNvPr>
          <p:cNvCxnSpPr>
            <a:cxnSpLocks/>
            <a:stCxn id="3" idx="4"/>
          </p:cNvCxnSpPr>
          <p:nvPr/>
        </p:nvCxnSpPr>
        <p:spPr>
          <a:xfrm>
            <a:off x="8357258" y="3988191"/>
            <a:ext cx="0" cy="14586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11420FB7-87E9-4D3B-9734-726F36C5340A}"/>
              </a:ext>
            </a:extLst>
          </p:cNvPr>
          <p:cNvCxnSpPr>
            <a:cxnSpLocks/>
            <a:stCxn id="3" idx="0"/>
            <a:endCxn id="17" idx="4"/>
          </p:cNvCxnSpPr>
          <p:nvPr/>
        </p:nvCxnSpPr>
        <p:spPr>
          <a:xfrm flipH="1" flipV="1">
            <a:off x="8357257" y="2937235"/>
            <a:ext cx="1" cy="7623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270AEAA9-B5BD-4133-B422-40695F8FAD68}"/>
              </a:ext>
            </a:extLst>
          </p:cNvPr>
          <p:cNvCxnSpPr>
            <a:stCxn id="17" idx="0"/>
          </p:cNvCxnSpPr>
          <p:nvPr/>
        </p:nvCxnSpPr>
        <p:spPr>
          <a:xfrm flipH="1" flipV="1">
            <a:off x="8357256" y="2240937"/>
            <a:ext cx="1" cy="407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ECE02201-FA2C-482D-A02B-6516D45CC115}"/>
              </a:ext>
            </a:extLst>
          </p:cNvPr>
          <p:cNvCxnSpPr>
            <a:cxnSpLocks/>
            <a:stCxn id="17" idx="6"/>
            <a:endCxn id="15" idx="1"/>
          </p:cNvCxnSpPr>
          <p:nvPr/>
        </p:nvCxnSpPr>
        <p:spPr>
          <a:xfrm flipV="1">
            <a:off x="8517763" y="2788571"/>
            <a:ext cx="888255" cy="43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CFF89C13-413D-4B61-A255-3616803F6827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8852170" y="2240937"/>
            <a:ext cx="1198" cy="22777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AE217B14-CCB4-495B-9BA3-C8092A029A05}"/>
              </a:ext>
            </a:extLst>
          </p:cNvPr>
          <p:cNvCxnSpPr>
            <a:endCxn id="18" idx="4"/>
          </p:cNvCxnSpPr>
          <p:nvPr/>
        </p:nvCxnSpPr>
        <p:spPr>
          <a:xfrm flipV="1">
            <a:off x="8852170" y="4807301"/>
            <a:ext cx="1198" cy="639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07CAE8CF-74F8-474E-B2BE-55426D2D488C}"/>
              </a:ext>
            </a:extLst>
          </p:cNvPr>
          <p:cNvCxnSpPr>
            <a:stCxn id="18" idx="6"/>
            <a:endCxn id="16" idx="1"/>
          </p:cNvCxnSpPr>
          <p:nvPr/>
        </p:nvCxnSpPr>
        <p:spPr>
          <a:xfrm>
            <a:off x="9013874" y="4662993"/>
            <a:ext cx="392144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2DDD379B-2A98-4E78-84C4-AAAFB00E8D96}"/>
              </a:ext>
            </a:extLst>
          </p:cNvPr>
          <p:cNvCxnSpPr>
            <a:stCxn id="7" idx="3"/>
            <a:endCxn id="13" idx="1"/>
          </p:cNvCxnSpPr>
          <p:nvPr/>
        </p:nvCxnSpPr>
        <p:spPr>
          <a:xfrm>
            <a:off x="2713703" y="2211764"/>
            <a:ext cx="972000" cy="1548000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FA346441-DA62-4282-9A0E-56984DE89BE8}"/>
              </a:ext>
            </a:extLst>
          </p:cNvPr>
          <p:cNvCxnSpPr>
            <a:stCxn id="11" idx="3"/>
            <a:endCxn id="13" idx="1"/>
          </p:cNvCxnSpPr>
          <p:nvPr/>
        </p:nvCxnSpPr>
        <p:spPr>
          <a:xfrm flipV="1">
            <a:off x="2713703" y="3760810"/>
            <a:ext cx="963560" cy="1646939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FEBCFEBD-34A5-446D-805C-515CF1AC97B4}"/>
              </a:ext>
            </a:extLst>
          </p:cNvPr>
          <p:cNvCxnSpPr>
            <a:stCxn id="8" idx="3"/>
            <a:endCxn id="13" idx="1"/>
          </p:cNvCxnSpPr>
          <p:nvPr/>
        </p:nvCxnSpPr>
        <p:spPr>
          <a:xfrm>
            <a:off x="2713703" y="2966885"/>
            <a:ext cx="963560" cy="793925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355E0ABA-6B9D-479E-BD50-AA0B2107F681}"/>
              </a:ext>
            </a:extLst>
          </p:cNvPr>
          <p:cNvCxnSpPr>
            <a:stCxn id="9" idx="3"/>
            <a:endCxn id="13" idx="1"/>
          </p:cNvCxnSpPr>
          <p:nvPr/>
        </p:nvCxnSpPr>
        <p:spPr>
          <a:xfrm>
            <a:off x="2713703" y="3758875"/>
            <a:ext cx="963560" cy="1935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39308878-5B2C-4EC6-B34C-B486D5A6F5CE}"/>
              </a:ext>
            </a:extLst>
          </p:cNvPr>
          <p:cNvCxnSpPr>
            <a:stCxn id="8" idx="3"/>
            <a:endCxn id="12" idx="1"/>
          </p:cNvCxnSpPr>
          <p:nvPr/>
        </p:nvCxnSpPr>
        <p:spPr>
          <a:xfrm flipV="1">
            <a:off x="2713703" y="2673880"/>
            <a:ext cx="963560" cy="29300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F671E9CA-5F44-4D5E-B1A0-35495071B9EE}"/>
              </a:ext>
            </a:extLst>
          </p:cNvPr>
          <p:cNvCxnSpPr>
            <a:stCxn id="9" idx="3"/>
            <a:endCxn id="12" idx="1"/>
          </p:cNvCxnSpPr>
          <p:nvPr/>
        </p:nvCxnSpPr>
        <p:spPr>
          <a:xfrm flipV="1">
            <a:off x="2713703" y="2673880"/>
            <a:ext cx="963560" cy="108499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758621EB-009C-4618-9C8D-CC33F74FBE70}"/>
              </a:ext>
            </a:extLst>
          </p:cNvPr>
          <p:cNvCxnSpPr>
            <a:stCxn id="10" idx="3"/>
            <a:endCxn id="12" idx="1"/>
          </p:cNvCxnSpPr>
          <p:nvPr/>
        </p:nvCxnSpPr>
        <p:spPr>
          <a:xfrm flipV="1">
            <a:off x="2713703" y="2673880"/>
            <a:ext cx="963560" cy="1909432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4B689E08-79D8-419C-9177-F00B5D4F9E72}"/>
              </a:ext>
            </a:extLst>
          </p:cNvPr>
          <p:cNvCxnSpPr>
            <a:stCxn id="9" idx="3"/>
            <a:endCxn id="14" idx="1"/>
          </p:cNvCxnSpPr>
          <p:nvPr/>
        </p:nvCxnSpPr>
        <p:spPr>
          <a:xfrm>
            <a:off x="2713703" y="3758875"/>
            <a:ext cx="963560" cy="90411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8BEB08B4-77F1-4EAB-92BA-A2D1F76A2739}"/>
              </a:ext>
            </a:extLst>
          </p:cNvPr>
          <p:cNvCxnSpPr>
            <a:stCxn id="8" idx="3"/>
            <a:endCxn id="14" idx="1"/>
          </p:cNvCxnSpPr>
          <p:nvPr/>
        </p:nvCxnSpPr>
        <p:spPr>
          <a:xfrm>
            <a:off x="2713703" y="2966885"/>
            <a:ext cx="963560" cy="169610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F7231D6A-A54D-4D81-BDD4-A93B7827DED3}"/>
              </a:ext>
            </a:extLst>
          </p:cNvPr>
          <p:cNvCxnSpPr>
            <a:stCxn id="12" idx="3"/>
            <a:endCxn id="4" idx="1"/>
          </p:cNvCxnSpPr>
          <p:nvPr/>
        </p:nvCxnSpPr>
        <p:spPr>
          <a:xfrm flipV="1">
            <a:off x="5958348" y="2240938"/>
            <a:ext cx="688257" cy="4329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id="{CC094A46-9A60-48A9-A965-D29AF830E87B}"/>
              </a:ext>
            </a:extLst>
          </p:cNvPr>
          <p:cNvCxnSpPr>
            <a:stCxn id="13" idx="3"/>
            <a:endCxn id="4" idx="1"/>
          </p:cNvCxnSpPr>
          <p:nvPr/>
        </p:nvCxnSpPr>
        <p:spPr>
          <a:xfrm flipV="1">
            <a:off x="5958348" y="2240938"/>
            <a:ext cx="688257" cy="15198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9B3B4AF7-3B35-47DA-B9A5-49DF1D6713BD}"/>
              </a:ext>
            </a:extLst>
          </p:cNvPr>
          <p:cNvCxnSpPr>
            <a:stCxn id="14" idx="3"/>
            <a:endCxn id="4" idx="1"/>
          </p:cNvCxnSpPr>
          <p:nvPr/>
        </p:nvCxnSpPr>
        <p:spPr>
          <a:xfrm flipV="1">
            <a:off x="5958348" y="2240938"/>
            <a:ext cx="688257" cy="2422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>
            <a:extLst>
              <a:ext uri="{FF2B5EF4-FFF2-40B4-BE49-F238E27FC236}">
                <a16:creationId xmlns:a16="http://schemas.microsoft.com/office/drawing/2014/main" id="{271C5CC9-3D46-407C-9CDD-97DA1406F272}"/>
              </a:ext>
            </a:extLst>
          </p:cNvPr>
          <p:cNvCxnSpPr>
            <a:stCxn id="12" idx="3"/>
            <a:endCxn id="5" idx="1"/>
          </p:cNvCxnSpPr>
          <p:nvPr/>
        </p:nvCxnSpPr>
        <p:spPr>
          <a:xfrm>
            <a:off x="5958348" y="2673880"/>
            <a:ext cx="688257" cy="11700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>
            <a:extLst>
              <a:ext uri="{FF2B5EF4-FFF2-40B4-BE49-F238E27FC236}">
                <a16:creationId xmlns:a16="http://schemas.microsoft.com/office/drawing/2014/main" id="{311E6154-5B06-4237-8F35-158158B523B7}"/>
              </a:ext>
            </a:extLst>
          </p:cNvPr>
          <p:cNvCxnSpPr>
            <a:stCxn id="13" idx="3"/>
            <a:endCxn id="5" idx="1"/>
          </p:cNvCxnSpPr>
          <p:nvPr/>
        </p:nvCxnSpPr>
        <p:spPr>
          <a:xfrm>
            <a:off x="5958348" y="3760810"/>
            <a:ext cx="688257" cy="830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>
            <a:extLst>
              <a:ext uri="{FF2B5EF4-FFF2-40B4-BE49-F238E27FC236}">
                <a16:creationId xmlns:a16="http://schemas.microsoft.com/office/drawing/2014/main" id="{8F14A60E-2E91-4943-8C00-52F397CB1471}"/>
              </a:ext>
            </a:extLst>
          </p:cNvPr>
          <p:cNvCxnSpPr>
            <a:stCxn id="13" idx="3"/>
            <a:endCxn id="6" idx="1"/>
          </p:cNvCxnSpPr>
          <p:nvPr/>
        </p:nvCxnSpPr>
        <p:spPr>
          <a:xfrm>
            <a:off x="5958348" y="3760810"/>
            <a:ext cx="688256" cy="16860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连接符 85">
            <a:extLst>
              <a:ext uri="{FF2B5EF4-FFF2-40B4-BE49-F238E27FC236}">
                <a16:creationId xmlns:a16="http://schemas.microsoft.com/office/drawing/2014/main" id="{E45AD2A5-68CD-4B6A-9D87-5D73EC93F147}"/>
              </a:ext>
            </a:extLst>
          </p:cNvPr>
          <p:cNvCxnSpPr>
            <a:stCxn id="14" idx="3"/>
            <a:endCxn id="5" idx="1"/>
          </p:cNvCxnSpPr>
          <p:nvPr/>
        </p:nvCxnSpPr>
        <p:spPr>
          <a:xfrm flipV="1">
            <a:off x="5958348" y="3843884"/>
            <a:ext cx="688257" cy="819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连接符 87">
            <a:extLst>
              <a:ext uri="{FF2B5EF4-FFF2-40B4-BE49-F238E27FC236}">
                <a16:creationId xmlns:a16="http://schemas.microsoft.com/office/drawing/2014/main" id="{E0010CF6-1837-415B-B8F1-04A9B699D00C}"/>
              </a:ext>
            </a:extLst>
          </p:cNvPr>
          <p:cNvCxnSpPr>
            <a:stCxn id="14" idx="3"/>
            <a:endCxn id="6" idx="1"/>
          </p:cNvCxnSpPr>
          <p:nvPr/>
        </p:nvCxnSpPr>
        <p:spPr>
          <a:xfrm>
            <a:off x="5958348" y="4662994"/>
            <a:ext cx="688256" cy="7838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连接符 89">
            <a:extLst>
              <a:ext uri="{FF2B5EF4-FFF2-40B4-BE49-F238E27FC236}">
                <a16:creationId xmlns:a16="http://schemas.microsoft.com/office/drawing/2014/main" id="{36BF133E-17A5-46FE-91C9-E700D688F34D}"/>
              </a:ext>
            </a:extLst>
          </p:cNvPr>
          <p:cNvCxnSpPr>
            <a:stCxn id="12" idx="3"/>
            <a:endCxn id="6" idx="1"/>
          </p:cNvCxnSpPr>
          <p:nvPr/>
        </p:nvCxnSpPr>
        <p:spPr>
          <a:xfrm>
            <a:off x="5958348" y="2673880"/>
            <a:ext cx="688256" cy="27729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连接符 91">
            <a:extLst>
              <a:ext uri="{FF2B5EF4-FFF2-40B4-BE49-F238E27FC236}">
                <a16:creationId xmlns:a16="http://schemas.microsoft.com/office/drawing/2014/main" id="{43274739-F0C4-4EAE-95DF-20695B1BB03B}"/>
              </a:ext>
            </a:extLst>
          </p:cNvPr>
          <p:cNvCxnSpPr>
            <a:stCxn id="4" idx="3"/>
          </p:cNvCxnSpPr>
          <p:nvPr/>
        </p:nvCxnSpPr>
        <p:spPr>
          <a:xfrm flipV="1">
            <a:off x="7826476" y="2240937"/>
            <a:ext cx="1025694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连接符 93">
            <a:extLst>
              <a:ext uri="{FF2B5EF4-FFF2-40B4-BE49-F238E27FC236}">
                <a16:creationId xmlns:a16="http://schemas.microsoft.com/office/drawing/2014/main" id="{0E48BE59-7FA4-44E8-92CD-A4A9FC2F09F5}"/>
              </a:ext>
            </a:extLst>
          </p:cNvPr>
          <p:cNvCxnSpPr>
            <a:stCxn id="6" idx="3"/>
          </p:cNvCxnSpPr>
          <p:nvPr/>
        </p:nvCxnSpPr>
        <p:spPr>
          <a:xfrm flipV="1">
            <a:off x="7826475" y="5446829"/>
            <a:ext cx="1025695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文本框 95">
                <a:extLst>
                  <a:ext uri="{FF2B5EF4-FFF2-40B4-BE49-F238E27FC236}">
                    <a16:creationId xmlns:a16="http://schemas.microsoft.com/office/drawing/2014/main" id="{FF64306D-FA25-47E0-841E-78B41DDEEC5F}"/>
                  </a:ext>
                </a:extLst>
              </p:cNvPr>
              <p:cNvSpPr txBox="1"/>
              <p:nvPr/>
            </p:nvSpPr>
            <p:spPr>
              <a:xfrm>
                <a:off x="8673977" y="3836994"/>
                <a:ext cx="749138" cy="554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zh-CN" altLang="en-US" sz="1600" dirty="0"/>
              </a:p>
            </p:txBody>
          </p:sp>
        </mc:Choice>
        <mc:Fallback xmlns="">
          <p:sp>
            <p:nvSpPr>
              <p:cNvPr id="96" name="文本框 95">
                <a:extLst>
                  <a:ext uri="{FF2B5EF4-FFF2-40B4-BE49-F238E27FC236}">
                    <a16:creationId xmlns:a16="http://schemas.microsoft.com/office/drawing/2014/main" id="{FF64306D-FA25-47E0-841E-78B41DDEE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3977" y="3836994"/>
                <a:ext cx="749138" cy="5549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文本框 96">
                <a:extLst>
                  <a:ext uri="{FF2B5EF4-FFF2-40B4-BE49-F238E27FC236}">
                    <a16:creationId xmlns:a16="http://schemas.microsoft.com/office/drawing/2014/main" id="{12901F0F-B0F1-40C9-85C5-08F204C36F87}"/>
                  </a:ext>
                </a:extLst>
              </p:cNvPr>
              <p:cNvSpPr txBox="1"/>
              <p:nvPr/>
            </p:nvSpPr>
            <p:spPr>
              <a:xfrm>
                <a:off x="8683029" y="4907797"/>
                <a:ext cx="749138" cy="576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zh-CN" altLang="en-US" sz="1600" dirty="0"/>
              </a:p>
            </p:txBody>
          </p:sp>
        </mc:Choice>
        <mc:Fallback xmlns="">
          <p:sp>
            <p:nvSpPr>
              <p:cNvPr id="97" name="文本框 96">
                <a:extLst>
                  <a:ext uri="{FF2B5EF4-FFF2-40B4-BE49-F238E27FC236}">
                    <a16:creationId xmlns:a16="http://schemas.microsoft.com/office/drawing/2014/main" id="{12901F0F-B0F1-40C9-85C5-08F204C36F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3029" y="4907797"/>
                <a:ext cx="749138" cy="5761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文本框 97">
                <a:extLst>
                  <a:ext uri="{FF2B5EF4-FFF2-40B4-BE49-F238E27FC236}">
                    <a16:creationId xmlns:a16="http://schemas.microsoft.com/office/drawing/2014/main" id="{72B6C150-E12D-4EA3-A3BB-9428D475AB9F}"/>
                  </a:ext>
                </a:extLst>
              </p:cNvPr>
              <p:cNvSpPr txBox="1"/>
              <p:nvPr/>
            </p:nvSpPr>
            <p:spPr>
              <a:xfrm>
                <a:off x="8178551" y="3025604"/>
                <a:ext cx="749138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zh-CN" altLang="en-US" sz="1600" dirty="0"/>
              </a:p>
            </p:txBody>
          </p:sp>
        </mc:Choice>
        <mc:Fallback xmlns="">
          <p:sp>
            <p:nvSpPr>
              <p:cNvPr id="98" name="文本框 97">
                <a:extLst>
                  <a:ext uri="{FF2B5EF4-FFF2-40B4-BE49-F238E27FC236}">
                    <a16:creationId xmlns:a16="http://schemas.microsoft.com/office/drawing/2014/main" id="{72B6C150-E12D-4EA3-A3BB-9428D475AB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551" y="3025604"/>
                <a:ext cx="749138" cy="5533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文本框 98">
                <a:extLst>
                  <a:ext uri="{FF2B5EF4-FFF2-40B4-BE49-F238E27FC236}">
                    <a16:creationId xmlns:a16="http://schemas.microsoft.com/office/drawing/2014/main" id="{A1AB7E99-9F48-4B2E-A93B-400ED5EF820E}"/>
                  </a:ext>
                </a:extLst>
              </p:cNvPr>
              <p:cNvSpPr txBox="1"/>
              <p:nvPr/>
            </p:nvSpPr>
            <p:spPr>
              <a:xfrm>
                <a:off x="8178551" y="2213509"/>
                <a:ext cx="749138" cy="554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altLang="zh-CN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zh-CN" altLang="en-US" sz="1600" dirty="0"/>
              </a:p>
            </p:txBody>
          </p:sp>
        </mc:Choice>
        <mc:Fallback xmlns="">
          <p:sp>
            <p:nvSpPr>
              <p:cNvPr id="99" name="文本框 98">
                <a:extLst>
                  <a:ext uri="{FF2B5EF4-FFF2-40B4-BE49-F238E27FC236}">
                    <a16:creationId xmlns:a16="http://schemas.microsoft.com/office/drawing/2014/main" id="{A1AB7E99-9F48-4B2E-A93B-400ED5EF82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551" y="2213509"/>
                <a:ext cx="749138" cy="5540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806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>
            <a:extLst>
              <a:ext uri="{FF2B5EF4-FFF2-40B4-BE49-F238E27FC236}">
                <a16:creationId xmlns:a16="http://schemas.microsoft.com/office/drawing/2014/main" id="{11889C34-D235-457A-BECF-9D7A0F227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866" y="741913"/>
            <a:ext cx="7429500" cy="5191125"/>
          </a:xfrm>
          <a:prstGeom prst="rect">
            <a:avLst/>
          </a:prstGeom>
        </p:spPr>
      </p:pic>
      <p:sp>
        <p:nvSpPr>
          <p:cNvPr id="21" name="矩形 20">
            <a:extLst>
              <a:ext uri="{FF2B5EF4-FFF2-40B4-BE49-F238E27FC236}">
                <a16:creationId xmlns:a16="http://schemas.microsoft.com/office/drawing/2014/main" id="{58BAA086-E73D-47CB-92E4-B09C04E4B944}"/>
              </a:ext>
            </a:extLst>
          </p:cNvPr>
          <p:cNvSpPr/>
          <p:nvPr/>
        </p:nvSpPr>
        <p:spPr>
          <a:xfrm>
            <a:off x="2035866" y="1381328"/>
            <a:ext cx="7429500" cy="10505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912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151D11-8BF4-463A-BC73-227CDBBCA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参考文献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7A7BB87-304F-4CBF-8F15-26F468E7B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Item2Vec-Neural Item Embedding for Collaborative Filtering (Microsoft 2016)</a:t>
            </a:r>
          </a:p>
          <a:p>
            <a:r>
              <a:rPr lang="en-US" altLang="zh-CN" dirty="0"/>
              <a:t>Deep Neural Networks for YouTube Recommendations (</a:t>
            </a:r>
            <a:r>
              <a:rPr lang="en-US" altLang="zh-CN" dirty="0" err="1"/>
              <a:t>Youtube</a:t>
            </a:r>
            <a:r>
              <a:rPr lang="en-US" altLang="zh-CN" dirty="0"/>
              <a:t> 2016)</a:t>
            </a:r>
          </a:p>
          <a:p>
            <a:r>
              <a:rPr lang="en-US" altLang="zh-CN" dirty="0"/>
              <a:t>Deep Interest Network for Click-Through Rate Prediction</a:t>
            </a:r>
            <a:r>
              <a:rPr lang="zh-CN" altLang="en-US" dirty="0"/>
              <a:t>（</a:t>
            </a:r>
            <a:r>
              <a:rPr lang="en-US" altLang="zh-CN" dirty="0"/>
              <a:t>2018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en-US" altLang="zh-CN" dirty="0"/>
              <a:t>Real-time Personalization using Embeddings for Search Ranking at Airbnb</a:t>
            </a:r>
          </a:p>
          <a:p>
            <a:r>
              <a:rPr lang="en-US" altLang="zh-CN" dirty="0"/>
              <a:t>Billion-scale Commodity Embedding for E-commerce Recommendation in Alibaba (Alibaba 2018)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384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D7CBED-9BD3-4AD0-8FDD-2F2666B28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50397"/>
            <a:ext cx="9603274" cy="1012662"/>
          </a:xfrm>
        </p:spPr>
        <p:txBody>
          <a:bodyPr anchor="b">
            <a:normAutofit/>
          </a:bodyPr>
          <a:lstStyle/>
          <a:p>
            <a:r>
              <a:rPr lang="zh-CN" altLang="en-US" sz="4000"/>
              <a:t>背景介绍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35E87C-FF25-4CD3-B904-DBD2BCA28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150379"/>
            <a:ext cx="9603274" cy="586499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2000" dirty="0"/>
              <a:t>多模态数据：视觉数据、文本数据和音频数据，脱敏后交互行为数据</a:t>
            </a:r>
          </a:p>
          <a:p>
            <a:r>
              <a:rPr lang="zh-CN" altLang="en-US" sz="2200" dirty="0"/>
              <a:t>多任务：预测一个用户是否会完整的观看完一个视频和是否会喜欢一个视频</a:t>
            </a:r>
          </a:p>
        </p:txBody>
      </p:sp>
      <p:pic>
        <p:nvPicPr>
          <p:cNvPr id="4" name="图片 3" descr="https://biendata-cdn.b0.upaiyun.com/media/competition/2019/01/07/dataset-description.png">
            <a:extLst>
              <a:ext uri="{FF2B5EF4-FFF2-40B4-BE49-F238E27FC236}">
                <a16:creationId xmlns:a16="http://schemas.microsoft.com/office/drawing/2014/main" id="{E8074B28-9407-4354-B9AF-CCADCCABB17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1578" y="2999870"/>
            <a:ext cx="8247527" cy="2804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728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9B2C04A9-9222-48DA-9CAA-32B53E227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127707"/>
              </p:ext>
            </p:extLst>
          </p:nvPr>
        </p:nvGraphicFramePr>
        <p:xfrm>
          <a:off x="485302" y="2725969"/>
          <a:ext cx="3454399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399">
                  <a:extLst>
                    <a:ext uri="{9D8B030D-6E8A-4147-A177-3AD203B41FA5}">
                      <a16:colId xmlns:a16="http://schemas.microsoft.com/office/drawing/2014/main" val="3628310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final_{</a:t>
                      </a:r>
                      <a:r>
                        <a:rPr lang="en-US" altLang="zh-CN" dirty="0" err="1"/>
                        <a:t>train|test</a:t>
                      </a:r>
                      <a:r>
                        <a:rPr lang="en-US" altLang="zh-CN" dirty="0"/>
                        <a:t>}.txt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03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CN" altLang="en-US" dirty="0"/>
                        <a:t>主表。包含训练和测试样本</a:t>
                      </a:r>
                      <a:endParaRPr lang="en-US" altLang="zh-CN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en-US" altLang="zh-CN" dirty="0"/>
                        <a:t>Finish{binary}</a:t>
                      </a:r>
                      <a:r>
                        <a:rPr lang="zh-CN" altLang="en-US" dirty="0"/>
                        <a:t>，</a:t>
                      </a:r>
                      <a:r>
                        <a:rPr lang="en-US" altLang="zh-CN" dirty="0" err="1"/>
                        <a:t>taget</a:t>
                      </a:r>
                      <a:r>
                        <a:rPr lang="en-US" altLang="zh-CN" dirty="0"/>
                        <a:t>{binary}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CN" altLang="en-US" dirty="0"/>
                        <a:t>主要包含类别信息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48529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45A9FFC0-21FD-4F9F-872F-15E7D02A4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518192"/>
              </p:ext>
            </p:extLst>
          </p:nvPr>
        </p:nvGraphicFramePr>
        <p:xfrm>
          <a:off x="4926006" y="358140"/>
          <a:ext cx="329227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270">
                  <a:extLst>
                    <a:ext uri="{9D8B030D-6E8A-4147-A177-3AD203B41FA5}">
                      <a16:colId xmlns:a16="http://schemas.microsoft.com/office/drawing/2014/main" val="3628310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face_attrs.txt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03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CN" altLang="en-US" dirty="0"/>
                        <a:t>视频中人物的脸部信息，</a:t>
                      </a:r>
                      <a:r>
                        <a:rPr lang="en-US" altLang="zh-CN" dirty="0" err="1"/>
                        <a:t>gender,beauty,position</a:t>
                      </a:r>
                      <a:endParaRPr lang="en-US" altLang="zh-CN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48529"/>
                  </a:ext>
                </a:extLst>
              </a:tr>
            </a:tbl>
          </a:graphicData>
        </a:graphic>
      </p:graphicFrame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ACEBAB4B-02CD-4A19-898C-AD7DB9729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149641"/>
              </p:ext>
            </p:extLst>
          </p:nvPr>
        </p:nvGraphicFramePr>
        <p:xfrm>
          <a:off x="4926006" y="2175492"/>
          <a:ext cx="329227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270">
                  <a:extLst>
                    <a:ext uri="{9D8B030D-6E8A-4147-A177-3AD203B41FA5}">
                      <a16:colId xmlns:a16="http://schemas.microsoft.com/office/drawing/2014/main" val="3628310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title.txt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03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CN" altLang="en-US" dirty="0"/>
                        <a:t>脱敏后的视频标题数据</a:t>
                      </a:r>
                      <a:endParaRPr lang="en-US" altLang="zh-CN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CN" altLang="en-US" dirty="0"/>
                        <a:t>只包含频次信息，没有顺序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48529"/>
                  </a:ext>
                </a:extLst>
              </a:tr>
            </a:tbl>
          </a:graphicData>
        </a:graphic>
      </p:graphicFrame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D10A2115-DE37-4A12-9F5F-9963528B2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541279"/>
              </p:ext>
            </p:extLst>
          </p:nvPr>
        </p:nvGraphicFramePr>
        <p:xfrm>
          <a:off x="4926006" y="4011209"/>
          <a:ext cx="329226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269">
                  <a:extLst>
                    <a:ext uri="{9D8B030D-6E8A-4147-A177-3AD203B41FA5}">
                      <a16:colId xmlns:a16="http://schemas.microsoft.com/office/drawing/2014/main" val="3628310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video_features.txt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03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zh-CN" altLang="en-US" dirty="0"/>
                        <a:t>残差网训练的</a:t>
                      </a:r>
                      <a:r>
                        <a:rPr lang="en-US" altLang="zh-CN" dirty="0"/>
                        <a:t>128</a:t>
                      </a:r>
                      <a:r>
                        <a:rPr lang="zh-CN" altLang="en-US" dirty="0"/>
                        <a:t>维特征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48529"/>
                  </a:ext>
                </a:extLst>
              </a:tr>
            </a:tbl>
          </a:graphicData>
        </a:graphic>
      </p:graphicFrame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A8FBB41C-FA5C-4DC5-9959-9B9195123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076953"/>
              </p:ext>
            </p:extLst>
          </p:nvPr>
        </p:nvGraphicFramePr>
        <p:xfrm>
          <a:off x="4926006" y="5604177"/>
          <a:ext cx="329226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268">
                  <a:extLst>
                    <a:ext uri="{9D8B030D-6E8A-4147-A177-3AD203B41FA5}">
                      <a16:colId xmlns:a16="http://schemas.microsoft.com/office/drawing/2014/main" val="3628310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audio_features.txt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03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lang="en-US" altLang="zh-CN" dirty="0"/>
                        <a:t>128</a:t>
                      </a:r>
                      <a:r>
                        <a:rPr lang="zh-CN" altLang="en-US" dirty="0"/>
                        <a:t>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48529"/>
                  </a:ext>
                </a:extLst>
              </a:tr>
            </a:tbl>
          </a:graphicData>
        </a:graphic>
      </p:graphicFrame>
      <p:pic>
        <p:nvPicPr>
          <p:cNvPr id="15" name="图片 14">
            <a:extLst>
              <a:ext uri="{FF2B5EF4-FFF2-40B4-BE49-F238E27FC236}">
                <a16:creationId xmlns:a16="http://schemas.microsoft.com/office/drawing/2014/main" id="{EDDD114D-A121-4998-A8DE-081704F3143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34" y="119887"/>
            <a:ext cx="2660273" cy="229342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52731167-AC59-4D45-9C1A-51119B8A6A82}"/>
              </a:ext>
            </a:extLst>
          </p:cNvPr>
          <p:cNvSpPr/>
          <p:nvPr/>
        </p:nvSpPr>
        <p:spPr>
          <a:xfrm>
            <a:off x="8330426" y="4628506"/>
            <a:ext cx="37802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{“item_id”:4036886, </a:t>
            </a:r>
          </a:p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kern="100" dirty="0" err="1">
                <a:latin typeface="等线" panose="02010600030101010101" pitchFamily="2" charset="-122"/>
                <a:cs typeface="Times New Roman" panose="02020603050405020304" pitchFamily="18" charset="0"/>
              </a:rPr>
              <a:t>title_features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”:{“1”:1,”2”,1,”3”:1,”4”,1}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DF45EBF-57F3-4D5E-9203-8C64FDA0DB6C}"/>
              </a:ext>
            </a:extLst>
          </p:cNvPr>
          <p:cNvSpPr/>
          <p:nvPr/>
        </p:nvSpPr>
        <p:spPr>
          <a:xfrm>
            <a:off x="8417292" y="2700549"/>
            <a:ext cx="36064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{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kern="100" dirty="0" err="1">
                <a:latin typeface="等线" panose="02010600030101010101" pitchFamily="2" charset="-122"/>
                <a:cs typeface="Times New Roman" panose="02020603050405020304" pitchFamily="18" charset="0"/>
              </a:rPr>
              <a:t>item_id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:6603879, “</a:t>
            </a:r>
            <a:r>
              <a:rPr lang="en-US" altLang="zh-CN" kern="100" dirty="0" err="1">
                <a:latin typeface="等线" panose="02010600030101010101" pitchFamily="2" charset="-122"/>
                <a:cs typeface="Times New Roman" panose="02020603050405020304" pitchFamily="18" charset="0"/>
              </a:rPr>
              <a:t>face_attrs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”: </a:t>
            </a:r>
          </a:p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[{“gender”:0, “beauty”:0.53, </a:t>
            </a:r>
          </a:p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kern="100" dirty="0" err="1">
                <a:latin typeface="等线" panose="02010600030101010101" pitchFamily="2" charset="-122"/>
                <a:cs typeface="Times New Roman" panose="02020603050405020304" pitchFamily="18" charset="0"/>
              </a:rPr>
              <a:t>relative_position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”:</a:t>
            </a:r>
          </a:p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[0.4306, 0.3203, 0.3333, 0.2969]}]}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8F3D6DA-4610-4B0E-ABEC-454309D6E169}"/>
              </a:ext>
            </a:extLst>
          </p:cNvPr>
          <p:cNvSpPr/>
          <p:nvPr/>
        </p:nvSpPr>
        <p:spPr>
          <a:xfrm>
            <a:off x="8392459" y="5604177"/>
            <a:ext cx="34772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等线" panose="02010600030101010101" pitchFamily="2" charset="-122"/>
                <a:cs typeface="Times New Roman" panose="02020603050405020304" pitchFamily="18" charset="0"/>
              </a:rPr>
              <a:t>{</a:t>
            </a:r>
            <a:r>
              <a:rPr lang="zh-CN" altLang="zh-CN" dirty="0">
                <a:cs typeface="Times New Roman" panose="02020603050405020304" pitchFamily="18" charset="0"/>
              </a:rPr>
              <a:t>‘</a:t>
            </a:r>
            <a:r>
              <a:rPr lang="en-US" altLang="zh-CN" dirty="0" err="1">
                <a:cs typeface="Times New Roman" panose="02020603050405020304" pitchFamily="18" charset="0"/>
              </a:rPr>
              <a:t>item_id</a:t>
            </a:r>
            <a:r>
              <a:rPr lang="zh-CN" altLang="zh-CN" dirty="0">
                <a:cs typeface="Times New Roman" panose="02020603050405020304" pitchFamily="18" charset="0"/>
              </a:rPr>
              <a:t>’</a:t>
            </a:r>
            <a:r>
              <a:rPr lang="en-US" altLang="zh-CN" dirty="0">
                <a:cs typeface="Times New Roman" panose="02020603050405020304" pitchFamily="18" charset="0"/>
              </a:rPr>
              <a:t>:11274473,</a:t>
            </a:r>
          </a:p>
          <a:p>
            <a:r>
              <a:rPr lang="en-US" altLang="zh-CN" dirty="0">
                <a:cs typeface="Times New Roman" panose="02020603050405020304" pitchFamily="18" charset="0"/>
              </a:rPr>
              <a:t>“video_feature_dim_128”: [0,128]}</a:t>
            </a:r>
            <a:endParaRPr lang="zh-CN" altLang="en-US" dirty="0"/>
          </a:p>
        </p:txBody>
      </p:sp>
      <p:cxnSp>
        <p:nvCxnSpPr>
          <p:cNvPr id="22" name="连接符: 肘形 21">
            <a:extLst>
              <a:ext uri="{FF2B5EF4-FFF2-40B4-BE49-F238E27FC236}">
                <a16:creationId xmlns:a16="http://schemas.microsoft.com/office/drawing/2014/main" id="{911C31C5-EAF3-4FC4-9786-99C13DB9CB20}"/>
              </a:ext>
            </a:extLst>
          </p:cNvPr>
          <p:cNvCxnSpPr>
            <a:endCxn id="9" idx="1"/>
          </p:cNvCxnSpPr>
          <p:nvPr/>
        </p:nvCxnSpPr>
        <p:spPr>
          <a:xfrm rot="5400000" flipH="1" flipV="1">
            <a:off x="3218733" y="1721728"/>
            <a:ext cx="2428240" cy="98630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连接符: 肘形 25">
            <a:extLst>
              <a:ext uri="{FF2B5EF4-FFF2-40B4-BE49-F238E27FC236}">
                <a16:creationId xmlns:a16="http://schemas.microsoft.com/office/drawing/2014/main" id="{D1027E34-F26D-44F8-87E1-B9D3C4E75742}"/>
              </a:ext>
            </a:extLst>
          </p:cNvPr>
          <p:cNvCxnSpPr>
            <a:endCxn id="14" idx="1"/>
          </p:cNvCxnSpPr>
          <p:nvPr/>
        </p:nvCxnSpPr>
        <p:spPr>
          <a:xfrm rot="16200000" flipH="1">
            <a:off x="3159845" y="4208855"/>
            <a:ext cx="2546017" cy="98630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EA238646-8751-4103-9DB3-2B9608F0E129}"/>
              </a:ext>
            </a:extLst>
          </p:cNvPr>
          <p:cNvCxnSpPr/>
          <p:nvPr/>
        </p:nvCxnSpPr>
        <p:spPr>
          <a:xfrm flipH="1">
            <a:off x="3939700" y="2725969"/>
            <a:ext cx="9863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24FDF829-5A95-4ED5-92E9-BA1B532A8AC7}"/>
              </a:ext>
            </a:extLst>
          </p:cNvPr>
          <p:cNvCxnSpPr/>
          <p:nvPr/>
        </p:nvCxnSpPr>
        <p:spPr>
          <a:xfrm flipH="1">
            <a:off x="3939700" y="4393096"/>
            <a:ext cx="9863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>
            <a:extLst>
              <a:ext uri="{FF2B5EF4-FFF2-40B4-BE49-F238E27FC236}">
                <a16:creationId xmlns:a16="http://schemas.microsoft.com/office/drawing/2014/main" id="{3E5F9E34-0076-4ABE-A2B9-E189B3C28403}"/>
              </a:ext>
            </a:extLst>
          </p:cNvPr>
          <p:cNvSpPr txBox="1"/>
          <p:nvPr/>
        </p:nvSpPr>
        <p:spPr>
          <a:xfrm>
            <a:off x="3947694" y="640968"/>
            <a:ext cx="12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item_id</a:t>
            </a:r>
            <a:endParaRPr lang="zh-CN" altLang="en-US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2CF211A0-2604-4335-B6FB-38EBDAFD7188}"/>
              </a:ext>
            </a:extLst>
          </p:cNvPr>
          <p:cNvSpPr txBox="1"/>
          <p:nvPr/>
        </p:nvSpPr>
        <p:spPr>
          <a:xfrm>
            <a:off x="3947694" y="2334494"/>
            <a:ext cx="12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item_id</a:t>
            </a:r>
            <a:endParaRPr lang="zh-CN" altLang="en-US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27308DBC-C5AD-4AA3-9F8C-6A8291F6E1C1}"/>
              </a:ext>
            </a:extLst>
          </p:cNvPr>
          <p:cNvSpPr txBox="1"/>
          <p:nvPr/>
        </p:nvSpPr>
        <p:spPr>
          <a:xfrm>
            <a:off x="3939699" y="3979478"/>
            <a:ext cx="12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item_id</a:t>
            </a:r>
            <a:endParaRPr lang="zh-CN" altLang="en-US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D20AFEF-F957-433B-826E-5B2FBFBA6248}"/>
              </a:ext>
            </a:extLst>
          </p:cNvPr>
          <p:cNvSpPr txBox="1"/>
          <p:nvPr/>
        </p:nvSpPr>
        <p:spPr>
          <a:xfrm>
            <a:off x="3939698" y="5577686"/>
            <a:ext cx="12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item_id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4904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10F80F-56F6-4F38-AAA3-B40217B97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评价指标</a:t>
            </a:r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E4BA56D3-09A9-44FF-ACD0-5296ED511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66870"/>
            <a:ext cx="46863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68FBB7E6-5AB7-4F41-8F6F-260E2A3874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639" y="3289402"/>
            <a:ext cx="6223422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7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37C1404-BE96-46A5-9A10-605A0AF66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597315"/>
          </a:xfrm>
          <a:noFill/>
          <a:ln w="19050"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zh-CN" altLang="en-US" sz="2800">
                <a:solidFill>
                  <a:schemeClr val="bg1"/>
                </a:solidFill>
              </a:rPr>
              <a:t>探索性数据分析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027214-04A4-4429-BC70-3AB1E03D3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4"/>
            <a:ext cx="3363974" cy="3415622"/>
          </a:xfrm>
        </p:spPr>
        <p:txBody>
          <a:bodyPr>
            <a:norm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训练样本量大（</a:t>
            </a:r>
            <a:r>
              <a:rPr lang="en-US" altLang="zh-CN" sz="2000" dirty="0">
                <a:solidFill>
                  <a:schemeClr val="bg1"/>
                </a:solidFill>
              </a:rPr>
              <a:t>2</a:t>
            </a:r>
            <a:r>
              <a:rPr lang="zh-CN" altLang="en-US" sz="2000" dirty="0">
                <a:solidFill>
                  <a:schemeClr val="bg1"/>
                </a:solidFill>
              </a:rPr>
              <a:t>千万</a:t>
            </a:r>
            <a:r>
              <a:rPr lang="en-US" altLang="zh-CN" sz="2000" dirty="0">
                <a:solidFill>
                  <a:schemeClr val="bg1"/>
                </a:solidFill>
              </a:rPr>
              <a:t>/3</a:t>
            </a:r>
            <a:r>
              <a:rPr lang="zh-CN" altLang="en-US" sz="2000" dirty="0">
                <a:solidFill>
                  <a:schemeClr val="bg1"/>
                </a:solidFill>
              </a:rPr>
              <a:t>百万）</a:t>
            </a:r>
            <a:endParaRPr lang="en-US" altLang="zh-CN" sz="2000" dirty="0">
              <a:solidFill>
                <a:schemeClr val="bg1"/>
              </a:solidFill>
            </a:endParaRPr>
          </a:p>
          <a:p>
            <a:r>
              <a:rPr lang="zh-CN" altLang="en-US" sz="2000" dirty="0">
                <a:solidFill>
                  <a:schemeClr val="bg1"/>
                </a:solidFill>
              </a:rPr>
              <a:t>不平衡的</a:t>
            </a:r>
            <a:r>
              <a:rPr lang="en-US" altLang="zh-CN" sz="2000" dirty="0">
                <a:solidFill>
                  <a:schemeClr val="bg1"/>
                </a:solidFill>
              </a:rPr>
              <a:t>label</a:t>
            </a:r>
            <a:r>
              <a:rPr lang="zh-CN" altLang="en-US" sz="2000" dirty="0">
                <a:solidFill>
                  <a:schemeClr val="bg1"/>
                </a:solidFill>
              </a:rPr>
              <a:t>分布（</a:t>
            </a:r>
            <a:r>
              <a:rPr lang="en-US" altLang="zh-CN" sz="2000" dirty="0">
                <a:solidFill>
                  <a:schemeClr val="bg1"/>
                </a:solidFill>
              </a:rPr>
              <a:t>finish: 0.63/0.37, like: 0.98/0.02</a:t>
            </a:r>
            <a:r>
              <a:rPr lang="zh-CN" altLang="en-US" sz="2000" dirty="0">
                <a:solidFill>
                  <a:schemeClr val="bg1"/>
                </a:solidFill>
              </a:rPr>
              <a:t>）</a:t>
            </a:r>
            <a:endParaRPr lang="en-US" altLang="zh-CN" sz="2000" dirty="0">
              <a:solidFill>
                <a:schemeClr val="bg1"/>
              </a:solidFill>
            </a:endParaRPr>
          </a:p>
          <a:p>
            <a:r>
              <a:rPr lang="zh-CN" altLang="en-US" sz="2000" dirty="0">
                <a:solidFill>
                  <a:schemeClr val="bg1"/>
                </a:solidFill>
              </a:rPr>
              <a:t>无缺失值</a:t>
            </a:r>
            <a:endParaRPr lang="en-US" altLang="zh-CN" sz="2000" dirty="0">
              <a:solidFill>
                <a:schemeClr val="bg1"/>
              </a:solidFill>
            </a:endParaRPr>
          </a:p>
          <a:p>
            <a:r>
              <a:rPr lang="en-US" altLang="zh-CN" sz="2000" dirty="0">
                <a:solidFill>
                  <a:schemeClr val="bg1"/>
                </a:solidFill>
              </a:rPr>
              <a:t>Sparsity</a:t>
            </a:r>
          </a:p>
          <a:p>
            <a:r>
              <a:rPr lang="en-US" altLang="zh-CN" sz="2000" dirty="0">
                <a:solidFill>
                  <a:schemeClr val="bg1"/>
                </a:solidFill>
              </a:rPr>
              <a:t>Cold start</a:t>
            </a:r>
          </a:p>
          <a:p>
            <a:r>
              <a:rPr lang="zh-CN" altLang="en-US" sz="2000" dirty="0">
                <a:solidFill>
                  <a:schemeClr val="bg1"/>
                </a:solidFill>
              </a:rPr>
              <a:t>长尾数据分布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AB4E84A-F68C-433B-9874-1D47121A6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908" y="484113"/>
            <a:ext cx="2676525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46463DCD-969D-4E63-B776-5FC147143A3F}"/>
              </a:ext>
            </a:extLst>
          </p:cNvPr>
          <p:cNvSpPr txBox="1"/>
          <p:nvPr/>
        </p:nvSpPr>
        <p:spPr>
          <a:xfrm>
            <a:off x="5157040" y="2593150"/>
            <a:ext cx="181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err="1"/>
              <a:t>item_id</a:t>
            </a:r>
            <a:endParaRPr lang="zh-CN" altLang="en-US" dirty="0"/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D91A3313-3AD1-47E6-AF90-BFD9C44BD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432" y="457914"/>
            <a:ext cx="240982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9A76874B-54E1-491C-A2EB-EB4A6F614A58}"/>
              </a:ext>
            </a:extLst>
          </p:cNvPr>
          <p:cNvSpPr txBox="1"/>
          <p:nvPr/>
        </p:nvSpPr>
        <p:spPr>
          <a:xfrm>
            <a:off x="7622861" y="2638044"/>
            <a:ext cx="181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err="1"/>
              <a:t>user_id</a:t>
            </a:r>
            <a:endParaRPr lang="zh-CN" altLang="en-US" dirty="0"/>
          </a:p>
        </p:txBody>
      </p:sp>
      <p:pic>
        <p:nvPicPr>
          <p:cNvPr id="2060" name="Picture 12">
            <a:extLst>
              <a:ext uri="{FF2B5EF4-FFF2-40B4-BE49-F238E27FC236}">
                <a16:creationId xmlns:a16="http://schemas.microsoft.com/office/drawing/2014/main" id="{8B73EBD3-9F2E-43C5-99BE-6958ED2C9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7256" y="539456"/>
            <a:ext cx="229552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25E1A7D8-6D21-4BF9-8467-A3E92BBB1E08}"/>
              </a:ext>
            </a:extLst>
          </p:cNvPr>
          <p:cNvSpPr txBox="1"/>
          <p:nvPr/>
        </p:nvSpPr>
        <p:spPr>
          <a:xfrm>
            <a:off x="10032685" y="2678190"/>
            <a:ext cx="181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err="1"/>
              <a:t>item_city</a:t>
            </a:r>
            <a:endParaRPr lang="zh-CN" altLang="en-US" dirty="0"/>
          </a:p>
        </p:txBody>
      </p:sp>
      <p:pic>
        <p:nvPicPr>
          <p:cNvPr id="2062" name="Picture 14">
            <a:extLst>
              <a:ext uri="{FF2B5EF4-FFF2-40B4-BE49-F238E27FC236}">
                <a16:creationId xmlns:a16="http://schemas.microsoft.com/office/drawing/2014/main" id="{338D729A-8B43-48EF-B002-A5E48FC3B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931" y="3186887"/>
            <a:ext cx="249555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71665738-EE3D-462D-A4BA-68970A53A1B2}"/>
              </a:ext>
            </a:extLst>
          </p:cNvPr>
          <p:cNvSpPr txBox="1"/>
          <p:nvPr/>
        </p:nvSpPr>
        <p:spPr>
          <a:xfrm>
            <a:off x="6628222" y="5458207"/>
            <a:ext cx="181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err="1"/>
              <a:t>music_id</a:t>
            </a:r>
            <a:endParaRPr lang="zh-CN" altLang="en-US" dirty="0"/>
          </a:p>
        </p:txBody>
      </p:sp>
      <p:pic>
        <p:nvPicPr>
          <p:cNvPr id="2064" name="Picture 16">
            <a:extLst>
              <a:ext uri="{FF2B5EF4-FFF2-40B4-BE49-F238E27FC236}">
                <a16:creationId xmlns:a16="http://schemas.microsoft.com/office/drawing/2014/main" id="{D6BF7901-0BAE-4575-9C10-CB2EA17B9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8283" y="3184478"/>
            <a:ext cx="255270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116122BD-A303-4DC1-91A3-08CA503752A6}"/>
              </a:ext>
            </a:extLst>
          </p:cNvPr>
          <p:cNvSpPr txBox="1"/>
          <p:nvPr/>
        </p:nvSpPr>
        <p:spPr>
          <a:xfrm>
            <a:off x="9275149" y="5463362"/>
            <a:ext cx="181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err="1"/>
              <a:t>author_id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830BE67-662D-4773-B550-25C69FE26B4B}"/>
              </a:ext>
            </a:extLst>
          </p:cNvPr>
          <p:cNvSpPr txBox="1"/>
          <p:nvPr/>
        </p:nvSpPr>
        <p:spPr>
          <a:xfrm>
            <a:off x="5807413" y="6167336"/>
            <a:ext cx="5544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A: train, B: test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43536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7" name="Rectangle 116">
            <a:extLst>
              <a:ext uri="{FF2B5EF4-FFF2-40B4-BE49-F238E27FC236}">
                <a16:creationId xmlns:a16="http://schemas.microsoft.com/office/drawing/2014/main" id="{F2974790-8852-4217-8EC5-00AD6F9A5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9AE485DA-524A-4260-9FC8-98FAACAFF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0" name="Freeform 5">
              <a:extLst>
                <a:ext uri="{FF2B5EF4-FFF2-40B4-BE49-F238E27FC236}">
                  <a16:creationId xmlns:a16="http://schemas.microsoft.com/office/drawing/2014/main" id="{6B58B403-6C75-44AB-AE71-97BF1EB567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6">
              <a:extLst>
                <a:ext uri="{FF2B5EF4-FFF2-40B4-BE49-F238E27FC236}">
                  <a16:creationId xmlns:a16="http://schemas.microsoft.com/office/drawing/2014/main" id="{F012B86A-CF90-40CF-8B77-C382530E39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7">
              <a:extLst>
                <a:ext uri="{FF2B5EF4-FFF2-40B4-BE49-F238E27FC236}">
                  <a16:creationId xmlns:a16="http://schemas.microsoft.com/office/drawing/2014/main" id="{77EB535E-0753-4F7A-8E6A-A6BB3A3A42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6EA7969D-0525-4972-A406-A3ECCFB906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9">
              <a:extLst>
                <a:ext uri="{FF2B5EF4-FFF2-40B4-BE49-F238E27FC236}">
                  <a16:creationId xmlns:a16="http://schemas.microsoft.com/office/drawing/2014/main" id="{111A00F7-1251-40DA-95AA-8EB5A776D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0">
              <a:extLst>
                <a:ext uri="{FF2B5EF4-FFF2-40B4-BE49-F238E27FC236}">
                  <a16:creationId xmlns:a16="http://schemas.microsoft.com/office/drawing/2014/main" id="{3B034E9C-0B6D-4740-B839-339A3CFE9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1">
              <a:extLst>
                <a:ext uri="{FF2B5EF4-FFF2-40B4-BE49-F238E27FC236}">
                  <a16:creationId xmlns:a16="http://schemas.microsoft.com/office/drawing/2014/main" id="{79BDE6BB-D9F6-4547-A3D5-0410D56864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2">
              <a:extLst>
                <a:ext uri="{FF2B5EF4-FFF2-40B4-BE49-F238E27FC236}">
                  <a16:creationId xmlns:a16="http://schemas.microsoft.com/office/drawing/2014/main" id="{0B171098-0659-4752-BCA7-80539A02B9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3">
              <a:extLst>
                <a:ext uri="{FF2B5EF4-FFF2-40B4-BE49-F238E27FC236}">
                  <a16:creationId xmlns:a16="http://schemas.microsoft.com/office/drawing/2014/main" id="{19BB0F73-3E8F-4DB3-B047-5C5FAB474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4">
              <a:extLst>
                <a:ext uri="{FF2B5EF4-FFF2-40B4-BE49-F238E27FC236}">
                  <a16:creationId xmlns:a16="http://schemas.microsoft.com/office/drawing/2014/main" id="{11EC89ED-7CE2-455E-9D3D-4F4F088469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5">
              <a:extLst>
                <a:ext uri="{FF2B5EF4-FFF2-40B4-BE49-F238E27FC236}">
                  <a16:creationId xmlns:a16="http://schemas.microsoft.com/office/drawing/2014/main" id="{A6116FC0-48C5-47DE-BEDD-5D395F7511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6">
              <a:extLst>
                <a:ext uri="{FF2B5EF4-FFF2-40B4-BE49-F238E27FC236}">
                  <a16:creationId xmlns:a16="http://schemas.microsoft.com/office/drawing/2014/main" id="{540BFDCD-3B77-492C-A402-463DDC8C7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7">
              <a:extLst>
                <a:ext uri="{FF2B5EF4-FFF2-40B4-BE49-F238E27FC236}">
                  <a16:creationId xmlns:a16="http://schemas.microsoft.com/office/drawing/2014/main" id="{602FA0AD-30A8-4863-A785-0D72E7D6ED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18">
              <a:extLst>
                <a:ext uri="{FF2B5EF4-FFF2-40B4-BE49-F238E27FC236}">
                  <a16:creationId xmlns:a16="http://schemas.microsoft.com/office/drawing/2014/main" id="{F99711A0-AA25-427D-B4CB-45817E61F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9">
              <a:extLst>
                <a:ext uri="{FF2B5EF4-FFF2-40B4-BE49-F238E27FC236}">
                  <a16:creationId xmlns:a16="http://schemas.microsoft.com/office/drawing/2014/main" id="{E0D52CC1-593C-4216-A5D3-5839D9F72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20">
              <a:extLst>
                <a:ext uri="{FF2B5EF4-FFF2-40B4-BE49-F238E27FC236}">
                  <a16:creationId xmlns:a16="http://schemas.microsoft.com/office/drawing/2014/main" id="{E782A25F-17DE-4DC0-A536-76DCD24A8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21">
              <a:extLst>
                <a:ext uri="{FF2B5EF4-FFF2-40B4-BE49-F238E27FC236}">
                  <a16:creationId xmlns:a16="http://schemas.microsoft.com/office/drawing/2014/main" id="{9367600B-A73C-4101-8DA7-C76EDDACF1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22">
              <a:extLst>
                <a:ext uri="{FF2B5EF4-FFF2-40B4-BE49-F238E27FC236}">
                  <a16:creationId xmlns:a16="http://schemas.microsoft.com/office/drawing/2014/main" id="{F432540E-8D0F-4CC2-8F09-378A28D617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23">
              <a:extLst>
                <a:ext uri="{FF2B5EF4-FFF2-40B4-BE49-F238E27FC236}">
                  <a16:creationId xmlns:a16="http://schemas.microsoft.com/office/drawing/2014/main" id="{EAE46CBD-5B80-44B6-AA1C-75E3684D9E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24">
              <a:extLst>
                <a:ext uri="{FF2B5EF4-FFF2-40B4-BE49-F238E27FC236}">
                  <a16:creationId xmlns:a16="http://schemas.microsoft.com/office/drawing/2014/main" id="{C4B1D7D7-5EFC-42D4-A6F3-49D60C396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25">
              <a:extLst>
                <a:ext uri="{FF2B5EF4-FFF2-40B4-BE49-F238E27FC236}">
                  <a16:creationId xmlns:a16="http://schemas.microsoft.com/office/drawing/2014/main" id="{A43C462C-E5B7-4580-8853-16A0D4F340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35421DC-A006-4825-B62F-7DE8D0DEA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047102"/>
            <a:ext cx="5936885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3894FD15-2E33-4234-8160-FF85F03A4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9557" y="0"/>
            <a:ext cx="4640799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A31AD5A4-076D-433D-8F9A-3A7C4196C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66658" y="385857"/>
            <a:ext cx="4005608" cy="2819137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0" name="Isosceles Triangle 22">
            <a:extLst>
              <a:ext uri="{FF2B5EF4-FFF2-40B4-BE49-F238E27FC236}">
                <a16:creationId xmlns:a16="http://schemas.microsoft.com/office/drawing/2014/main" id="{6F4A2966-7C28-405D-BB02-5E542A255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02131" y="5546507"/>
            <a:ext cx="315988" cy="2724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58D9839-C203-4964-B486-7C0FFFDE5E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634393"/>
            <a:ext cx="5935796" cy="391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E71E27F3-6C71-4F77-B9B5-11CE35FB9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978" y="1718735"/>
            <a:ext cx="5767566" cy="10723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CN" altLang="en-US" sz="3600">
                <a:solidFill>
                  <a:srgbClr val="FFFFFF"/>
                </a:solidFill>
              </a:rPr>
              <a:t>探索性数据分析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14A6BF4-FF40-4FBE-82DE-4A8C299DAB52}"/>
              </a:ext>
            </a:extLst>
          </p:cNvPr>
          <p:cNvSpPr txBox="1"/>
          <p:nvPr/>
        </p:nvSpPr>
        <p:spPr>
          <a:xfrm>
            <a:off x="873102" y="2789239"/>
            <a:ext cx="5768442" cy="2683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FFFFFE"/>
                </a:solidFill>
              </a:rPr>
              <a:t>长尾分布数据，可进行</a:t>
            </a:r>
            <a:r>
              <a:rPr lang="en-US" altLang="zh-CN" sz="1600" dirty="0">
                <a:solidFill>
                  <a:srgbClr val="FFFFFE"/>
                </a:solidFill>
              </a:rPr>
              <a:t>log</a:t>
            </a:r>
            <a:r>
              <a:rPr lang="zh-CN" altLang="en-US" sz="1600" dirty="0">
                <a:solidFill>
                  <a:srgbClr val="FFFFFE"/>
                </a:solidFill>
              </a:rPr>
              <a:t>压缩，等频</a:t>
            </a:r>
            <a:r>
              <a:rPr lang="en-US" altLang="zh-CN" sz="1600" dirty="0">
                <a:solidFill>
                  <a:srgbClr val="FFFFFE"/>
                </a:solidFill>
              </a:rPr>
              <a:t>/</a:t>
            </a:r>
            <a:r>
              <a:rPr lang="zh-CN" altLang="en-US" sz="1600" dirty="0">
                <a:solidFill>
                  <a:srgbClr val="FFFFFE"/>
                </a:solidFill>
              </a:rPr>
              <a:t>等距分箱</a:t>
            </a:r>
            <a:endParaRPr lang="en-US" altLang="zh-CN" sz="1600" dirty="0">
              <a:solidFill>
                <a:srgbClr val="FFFFFE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FFFFFE"/>
                </a:solidFill>
              </a:rPr>
              <a:t>创建时间跨度</a:t>
            </a:r>
            <a:r>
              <a:rPr lang="en-US" altLang="zh-CN" sz="1600" dirty="0">
                <a:solidFill>
                  <a:srgbClr val="FFFFFE"/>
                </a:solidFill>
              </a:rPr>
              <a:t>2</a:t>
            </a:r>
            <a:r>
              <a:rPr lang="zh-CN" altLang="en-US" sz="1600" dirty="0">
                <a:solidFill>
                  <a:srgbClr val="FFFFFE"/>
                </a:solidFill>
              </a:rPr>
              <a:t>年多。可通过时间戳转化为年月日，进而构造其它特征</a:t>
            </a:r>
            <a:endParaRPr lang="en-US" altLang="zh-CN" sz="1600" dirty="0">
              <a:solidFill>
                <a:srgbClr val="FFFFFE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FFFFFE"/>
                </a:solidFill>
              </a:rPr>
              <a:t>其它数据集存在缺失值。连续值用</a:t>
            </a:r>
            <a:r>
              <a:rPr lang="en-US" altLang="zh-CN" sz="1600" dirty="0">
                <a:solidFill>
                  <a:srgbClr val="FFFFFE"/>
                </a:solidFill>
              </a:rPr>
              <a:t>0</a:t>
            </a:r>
            <a:r>
              <a:rPr lang="zh-CN" altLang="en-US" sz="1600" dirty="0">
                <a:solidFill>
                  <a:srgbClr val="FFFFFE"/>
                </a:solidFill>
              </a:rPr>
              <a:t>补，类别用</a:t>
            </a:r>
            <a:r>
              <a:rPr lang="en-US" altLang="zh-CN" sz="1600" dirty="0">
                <a:solidFill>
                  <a:srgbClr val="FFFFFE"/>
                </a:solidFill>
              </a:rPr>
              <a:t>-1</a:t>
            </a:r>
            <a:r>
              <a:rPr lang="zh-CN" altLang="en-US" sz="1600" dirty="0">
                <a:solidFill>
                  <a:srgbClr val="FFFFFE"/>
                </a:solidFill>
              </a:rPr>
              <a:t>补。</a:t>
            </a:r>
            <a:endParaRPr lang="en-US" altLang="zh-CN" sz="1600" dirty="0">
              <a:solidFill>
                <a:srgbClr val="FFFFFE"/>
              </a:solidFill>
            </a:endParaRPr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DF1D9229-B82B-4524-8942-9D67EA90C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66657" y="3633430"/>
            <a:ext cx="4005303" cy="286240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204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E590F6-472D-4B90-908E-0F57FE22C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特征工程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C85D5A-D588-4DA9-91A9-29E1E8EF2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>
                <a:solidFill>
                  <a:srgbClr val="00B050"/>
                </a:solidFill>
              </a:rPr>
              <a:t>One-hot encoder VS Embedding</a:t>
            </a:r>
          </a:p>
          <a:p>
            <a:r>
              <a:rPr lang="zh-CN" altLang="en-US" dirty="0">
                <a:solidFill>
                  <a:srgbClr val="00B050"/>
                </a:solidFill>
              </a:rPr>
              <a:t>连续值归一化（</a:t>
            </a:r>
            <a:r>
              <a:rPr lang="en-US" altLang="zh-CN" dirty="0">
                <a:solidFill>
                  <a:srgbClr val="00B050"/>
                </a:solidFill>
              </a:rPr>
              <a:t>NN</a:t>
            </a:r>
            <a:r>
              <a:rPr lang="zh-CN" altLang="en-US" dirty="0">
                <a:solidFill>
                  <a:srgbClr val="00B050"/>
                </a:solidFill>
              </a:rPr>
              <a:t>收敛）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zh-CN" altLang="en-US" dirty="0">
                <a:solidFill>
                  <a:srgbClr val="00B050"/>
                </a:solidFill>
              </a:rPr>
              <a:t>统计特征：</a:t>
            </a:r>
            <a:r>
              <a:rPr lang="en-US" altLang="zh-CN" dirty="0" err="1">
                <a:solidFill>
                  <a:srgbClr val="00B050"/>
                </a:solidFill>
              </a:rPr>
              <a:t>nunique</a:t>
            </a:r>
            <a:r>
              <a:rPr lang="en-US" altLang="zh-CN" dirty="0">
                <a:solidFill>
                  <a:srgbClr val="00B050"/>
                </a:solidFill>
              </a:rPr>
              <a:t>, mean, std, ratio,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most_favorite</a:t>
            </a:r>
            <a:r>
              <a:rPr lang="en-US" altLang="zh-CN" dirty="0">
                <a:solidFill>
                  <a:srgbClr val="00B050"/>
                </a:solidFill>
              </a:rPr>
              <a:t>, area, </a:t>
            </a:r>
            <a:r>
              <a:rPr lang="en-US" altLang="zh-CN" dirty="0" err="1">
                <a:solidFill>
                  <a:srgbClr val="00B050"/>
                </a:solidFill>
              </a:rPr>
              <a:t>dist</a:t>
            </a:r>
            <a:r>
              <a:rPr lang="en-US" altLang="zh-CN" dirty="0">
                <a:solidFill>
                  <a:srgbClr val="00B050"/>
                </a:solidFill>
              </a:rPr>
              <a:t>, </a:t>
            </a:r>
            <a:r>
              <a:rPr lang="en-US" altLang="zh-CN" dirty="0" err="1">
                <a:solidFill>
                  <a:srgbClr val="00B050"/>
                </a:solidFill>
              </a:rPr>
              <a:t>title_len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zh-CN" altLang="en-US" dirty="0">
                <a:solidFill>
                  <a:srgbClr val="00B050"/>
                </a:solidFill>
              </a:rPr>
              <a:t>音视频特征：</a:t>
            </a:r>
            <a:r>
              <a:rPr lang="en-US" altLang="zh-CN" dirty="0">
                <a:solidFill>
                  <a:srgbClr val="00B050"/>
                </a:solidFill>
              </a:rPr>
              <a:t>MLP(in-128-128)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K-Means</a:t>
            </a:r>
            <a:r>
              <a:rPr lang="zh-CN" altLang="en-US" dirty="0">
                <a:solidFill>
                  <a:srgbClr val="FF0000"/>
                </a:solidFill>
              </a:rPr>
              <a:t>特征： 利用</a:t>
            </a:r>
            <a:r>
              <a:rPr lang="en-US" altLang="zh-CN" dirty="0">
                <a:solidFill>
                  <a:srgbClr val="FF0000"/>
                </a:solidFill>
              </a:rPr>
              <a:t>audio embedding </a:t>
            </a:r>
            <a:r>
              <a:rPr lang="zh-CN" altLang="en-US" dirty="0">
                <a:solidFill>
                  <a:srgbClr val="FF0000"/>
                </a:solidFill>
              </a:rPr>
              <a:t>进行聚类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历史</a:t>
            </a:r>
            <a:r>
              <a:rPr lang="en-US" altLang="zh-CN" dirty="0">
                <a:solidFill>
                  <a:srgbClr val="FF0000"/>
                </a:solidFill>
              </a:rPr>
              <a:t>CTR</a:t>
            </a:r>
            <a:r>
              <a:rPr lang="zh-CN" altLang="en-US" dirty="0">
                <a:solidFill>
                  <a:srgbClr val="FF0000"/>
                </a:solidFill>
              </a:rPr>
              <a:t>特征：严重过拟合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en-US" altLang="zh-CN" dirty="0">
                <a:solidFill>
                  <a:srgbClr val="00B050"/>
                </a:solidFill>
              </a:rPr>
              <a:t>OOF-CTR</a:t>
            </a:r>
            <a:r>
              <a:rPr lang="zh-CN" altLang="en-US" dirty="0">
                <a:solidFill>
                  <a:srgbClr val="00B050"/>
                </a:solidFill>
              </a:rPr>
              <a:t>特征</a:t>
            </a:r>
            <a:r>
              <a:rPr lang="en-US" altLang="zh-CN" dirty="0">
                <a:solidFill>
                  <a:srgbClr val="00B050"/>
                </a:solidFill>
              </a:rPr>
              <a:t>: </a:t>
            </a:r>
            <a:r>
              <a:rPr lang="en-US" altLang="zh-CN" dirty="0" err="1">
                <a:solidFill>
                  <a:srgbClr val="00B050"/>
                </a:solidFill>
              </a:rPr>
              <a:t>nn</a:t>
            </a:r>
            <a:r>
              <a:rPr lang="en-US" altLang="zh-CN" dirty="0">
                <a:solidFill>
                  <a:srgbClr val="00B050"/>
                </a:solidFill>
              </a:rPr>
              <a:t>-</a:t>
            </a:r>
            <a:r>
              <a:rPr lang="en-US" altLang="zh-CN" dirty="0" err="1">
                <a:solidFill>
                  <a:srgbClr val="00B050"/>
                </a:solidFill>
              </a:rPr>
              <a:t>oof</a:t>
            </a:r>
            <a:r>
              <a:rPr lang="en-US" altLang="zh-CN" dirty="0">
                <a:solidFill>
                  <a:srgbClr val="00B050"/>
                </a:solidFill>
              </a:rPr>
              <a:t>-finish </a:t>
            </a:r>
            <a:r>
              <a:rPr lang="en-US" altLang="zh-CN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altLang="zh-CN" dirty="0" err="1">
                <a:solidFill>
                  <a:srgbClr val="00B050"/>
                </a:solidFill>
                <a:sym typeface="Wingdings" panose="05000000000000000000" pitchFamily="2" charset="2"/>
              </a:rPr>
              <a:t>lightgbm</a:t>
            </a:r>
            <a:r>
              <a:rPr lang="zh-CN" altLang="en-US" dirty="0">
                <a:solidFill>
                  <a:srgbClr val="00B050"/>
                </a:solidFill>
                <a:sym typeface="Wingdings" panose="05000000000000000000" pitchFamily="2" charset="2"/>
              </a:rPr>
              <a:t>预测</a:t>
            </a:r>
            <a:r>
              <a:rPr lang="en-US" altLang="zh-CN" dirty="0">
                <a:solidFill>
                  <a:srgbClr val="00B050"/>
                </a:solidFill>
                <a:sym typeface="Wingdings" panose="05000000000000000000" pitchFamily="2" charset="2"/>
              </a:rPr>
              <a:t>like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en-US" altLang="zh-CN" dirty="0">
                <a:solidFill>
                  <a:srgbClr val="00B050"/>
                </a:solidFill>
              </a:rPr>
              <a:t>Skip-gram (8) + CBOW(8) + Trainable Embedding(8) – </a:t>
            </a:r>
            <a:r>
              <a:rPr lang="zh-CN" altLang="en-US" dirty="0">
                <a:solidFill>
                  <a:srgbClr val="00B050"/>
                </a:solidFill>
              </a:rPr>
              <a:t>归一化（相似性）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en-US" altLang="zh-CN" dirty="0">
                <a:solidFill>
                  <a:srgbClr val="00B050"/>
                </a:solidFill>
              </a:rPr>
              <a:t>Skip-gram (256)-&gt;</a:t>
            </a:r>
            <a:r>
              <a:rPr lang="en-US" altLang="zh-CN" dirty="0" err="1">
                <a:solidFill>
                  <a:srgbClr val="00B050"/>
                </a:solidFill>
              </a:rPr>
              <a:t>pca</a:t>
            </a:r>
            <a:r>
              <a:rPr lang="en-US" altLang="zh-CN" dirty="0">
                <a:solidFill>
                  <a:srgbClr val="00B050"/>
                </a:solidFill>
              </a:rPr>
              <a:t> -&gt;skip-gram(8)</a:t>
            </a:r>
          </a:p>
          <a:p>
            <a:r>
              <a:rPr lang="en-US" altLang="zh-CN" dirty="0">
                <a:solidFill>
                  <a:srgbClr val="00B050"/>
                </a:solidFill>
              </a:rPr>
              <a:t>Item doc2vec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Title</a:t>
            </a:r>
            <a:r>
              <a:rPr lang="zh-CN" altLang="en-US" dirty="0">
                <a:solidFill>
                  <a:srgbClr val="FF0000"/>
                </a:solidFill>
              </a:rPr>
              <a:t>特征尝试：</a:t>
            </a:r>
            <a:r>
              <a:rPr lang="en-US" altLang="zh-CN" dirty="0">
                <a:solidFill>
                  <a:srgbClr val="FF0000"/>
                </a:solidFill>
              </a:rPr>
              <a:t>TFIDF, LDA, </a:t>
            </a:r>
            <a:r>
              <a:rPr lang="zh-CN" altLang="en-US" dirty="0">
                <a:solidFill>
                  <a:srgbClr val="FF0000"/>
                </a:solidFill>
              </a:rPr>
              <a:t>用户</a:t>
            </a:r>
            <a:r>
              <a:rPr lang="en-US" altLang="zh-CN" dirty="0">
                <a:solidFill>
                  <a:srgbClr val="FF0000"/>
                </a:solidFill>
              </a:rPr>
              <a:t>DOC, </a:t>
            </a:r>
            <a:r>
              <a:rPr lang="zh-CN" altLang="en-US" dirty="0">
                <a:solidFill>
                  <a:srgbClr val="FF0000"/>
                </a:solidFill>
              </a:rPr>
              <a:t>余弦相似度</a:t>
            </a:r>
            <a:r>
              <a:rPr lang="en-US" altLang="zh-CN" dirty="0">
                <a:solidFill>
                  <a:srgbClr val="FF0000"/>
                </a:solidFill>
              </a:rPr>
              <a:t>, title2vec </a:t>
            </a:r>
          </a:p>
          <a:p>
            <a:r>
              <a:rPr lang="zh-CN" altLang="en-US" dirty="0">
                <a:solidFill>
                  <a:srgbClr val="00B050"/>
                </a:solidFill>
              </a:rPr>
              <a:t>加权</a:t>
            </a:r>
            <a:r>
              <a:rPr lang="en-US" altLang="zh-CN" dirty="0">
                <a:solidFill>
                  <a:srgbClr val="00B050"/>
                </a:solidFill>
              </a:rPr>
              <a:t>Embedding</a:t>
            </a:r>
          </a:p>
          <a:p>
            <a:r>
              <a:rPr lang="zh-CN" altLang="en-US" dirty="0">
                <a:solidFill>
                  <a:srgbClr val="00B050"/>
                </a:solidFill>
              </a:rPr>
              <a:t>组合</a:t>
            </a:r>
            <a:r>
              <a:rPr lang="en-US" altLang="zh-CN" dirty="0">
                <a:solidFill>
                  <a:srgbClr val="00B050"/>
                </a:solidFill>
              </a:rPr>
              <a:t>Embedding (</a:t>
            </a:r>
            <a:r>
              <a:rPr lang="en-US" altLang="zh-CN" dirty="0" err="1">
                <a:solidFill>
                  <a:srgbClr val="00B050"/>
                </a:solidFill>
              </a:rPr>
              <a:t>item_id</a:t>
            </a:r>
            <a:r>
              <a:rPr lang="en-US" altLang="zh-CN" dirty="0">
                <a:solidFill>
                  <a:srgbClr val="00B050"/>
                </a:solidFill>
              </a:rPr>
              <a:t> + </a:t>
            </a:r>
            <a:r>
              <a:rPr lang="en-US" altLang="zh-CN" dirty="0" err="1">
                <a:solidFill>
                  <a:srgbClr val="00B050"/>
                </a:solidFill>
              </a:rPr>
              <a:t>music_id</a:t>
            </a:r>
            <a:r>
              <a:rPr lang="en-US" altLang="zh-CN" dirty="0">
                <a:solidFill>
                  <a:srgbClr val="00B05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17982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858D8922-A00E-4848-93F8-12B85EF65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zh-CN" altLang="en-US" sz="4000"/>
              <a:t>模型选择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088120-83A8-438C-A5CB-1FF92169A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rmAutofit/>
          </a:bodyPr>
          <a:lstStyle/>
          <a:p>
            <a:r>
              <a:rPr lang="en-US" altLang="zh-CN" sz="2000" dirty="0" err="1"/>
              <a:t>Lightgbm</a:t>
            </a:r>
            <a:endParaRPr lang="en-US" altLang="zh-CN" sz="2000" dirty="0"/>
          </a:p>
          <a:p>
            <a:r>
              <a:rPr lang="en-US" altLang="zh-CN" sz="2000" dirty="0"/>
              <a:t>FM (</a:t>
            </a:r>
            <a:r>
              <a:rPr lang="zh-CN" altLang="en-US" sz="2000" dirty="0"/>
              <a:t>特征交叉）</a:t>
            </a:r>
            <a:endParaRPr lang="en-US" altLang="zh-CN" sz="2000" dirty="0"/>
          </a:p>
          <a:p>
            <a:r>
              <a:rPr lang="en-US" altLang="zh-CN" sz="2000" dirty="0"/>
              <a:t>FFM</a:t>
            </a:r>
            <a:r>
              <a:rPr lang="zh-CN" altLang="en-US" sz="2000" dirty="0"/>
              <a:t>（占内存</a:t>
            </a:r>
            <a:r>
              <a:rPr lang="en-US" altLang="zh-CN" sz="2000" dirty="0"/>
              <a:t>)</a:t>
            </a:r>
          </a:p>
          <a:p>
            <a:r>
              <a:rPr lang="en-US" altLang="zh-CN" sz="2000" dirty="0"/>
              <a:t>WDL</a:t>
            </a:r>
          </a:p>
          <a:p>
            <a:r>
              <a:rPr lang="en-US" altLang="zh-CN" sz="2000" dirty="0"/>
              <a:t>PNN</a:t>
            </a:r>
          </a:p>
          <a:p>
            <a:r>
              <a:rPr lang="en-US" altLang="zh-CN" sz="2000" dirty="0" err="1"/>
              <a:t>XDeepFM</a:t>
            </a:r>
            <a:endParaRPr lang="en-US" altLang="zh-CN" sz="2000" dirty="0"/>
          </a:p>
          <a:p>
            <a:r>
              <a:rPr lang="en-US" altLang="zh-CN" sz="2000" dirty="0"/>
              <a:t>DIN</a:t>
            </a:r>
            <a:r>
              <a:rPr lang="zh-CN" altLang="en-US" sz="2000" dirty="0"/>
              <a:t>（</a:t>
            </a:r>
            <a:r>
              <a:rPr lang="en-US" altLang="zh-CN" sz="2000" dirty="0"/>
              <a:t>Embedding + MLP with Attention</a:t>
            </a:r>
            <a:r>
              <a:rPr lang="zh-CN" altLang="en-US" sz="2000" dirty="0"/>
              <a:t>）</a:t>
            </a:r>
            <a:endParaRPr lang="en-US" altLang="zh-CN" sz="2000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912342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858D8922-A00E-4848-93F8-12B85EF65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en-US" altLang="zh-CN" sz="4000" dirty="0"/>
              <a:t>NN</a:t>
            </a:r>
            <a:r>
              <a:rPr lang="zh-CN" altLang="en-US" sz="4000" dirty="0"/>
              <a:t>训练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088120-83A8-438C-A5CB-1FF92169A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rmAutofit/>
          </a:bodyPr>
          <a:lstStyle/>
          <a:p>
            <a:r>
              <a:rPr lang="en-US" altLang="zh-CN" sz="2000" dirty="0"/>
              <a:t>din </a:t>
            </a:r>
          </a:p>
          <a:p>
            <a:r>
              <a:rPr lang="en-US" altLang="zh-CN" sz="2000" dirty="0" err="1"/>
              <a:t>adagrad</a:t>
            </a:r>
            <a:endParaRPr lang="en-US" altLang="zh-CN" sz="2000" dirty="0"/>
          </a:p>
          <a:p>
            <a:r>
              <a:rPr lang="en-US" altLang="zh-CN" sz="2000" dirty="0"/>
              <a:t>learning rate: 0.01</a:t>
            </a:r>
          </a:p>
          <a:p>
            <a:r>
              <a:rPr lang="en-US" altLang="zh-CN" sz="2000" dirty="0"/>
              <a:t>epoch</a:t>
            </a:r>
            <a:r>
              <a:rPr lang="zh-CN" altLang="en-US" sz="2000" dirty="0"/>
              <a:t>：</a:t>
            </a:r>
            <a:r>
              <a:rPr lang="en-US" altLang="zh-CN" sz="2000" dirty="0"/>
              <a:t>1</a:t>
            </a:r>
          </a:p>
          <a:p>
            <a:r>
              <a:rPr lang="en-US" altLang="zh-CN" sz="2000" dirty="0"/>
              <a:t>binary cross entropy</a:t>
            </a:r>
          </a:p>
          <a:p>
            <a:r>
              <a:rPr lang="en-US" altLang="zh-CN" sz="2000" dirty="0"/>
              <a:t>multitask learning, 0.7*finish + 0.3*like</a:t>
            </a:r>
          </a:p>
          <a:p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318296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633</Words>
  <Application>Microsoft Office PowerPoint</Application>
  <PresentationFormat>宽屏</PresentationFormat>
  <Paragraphs>126</Paragraphs>
  <Slides>14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等线</vt:lpstr>
      <vt:lpstr>等线 Light</vt:lpstr>
      <vt:lpstr>Arial</vt:lpstr>
      <vt:lpstr>Calibri</vt:lpstr>
      <vt:lpstr>Cambria Math</vt:lpstr>
      <vt:lpstr>Times New Roman</vt:lpstr>
      <vt:lpstr>Wingdings</vt:lpstr>
      <vt:lpstr>Office 主题​​</vt:lpstr>
      <vt:lpstr>ICME2019-字节跳动 短视频内容理解与推荐竞赛</vt:lpstr>
      <vt:lpstr>背景介绍</vt:lpstr>
      <vt:lpstr>PowerPoint 演示文稿</vt:lpstr>
      <vt:lpstr>评价指标</vt:lpstr>
      <vt:lpstr>探索性数据分析</vt:lpstr>
      <vt:lpstr>探索性数据分析</vt:lpstr>
      <vt:lpstr>特征工程</vt:lpstr>
      <vt:lpstr>模型选择</vt:lpstr>
      <vt:lpstr>NN训练</vt:lpstr>
      <vt:lpstr>Lightgbm</vt:lpstr>
      <vt:lpstr>DIN结构</vt:lpstr>
      <vt:lpstr>融合方案</vt:lpstr>
      <vt:lpstr>PowerPoint 演示文稿</vt:lpstr>
      <vt:lpstr>参考文献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ICME2019-字节跳动 短视频内容理解与推荐竞赛</dc:title>
  <dc:creator>aylanyang(杨康)</dc:creator>
  <cp:lastModifiedBy>Haocheng Xu</cp:lastModifiedBy>
  <cp:revision>15</cp:revision>
  <dcterms:created xsi:type="dcterms:W3CDTF">2019-06-19T02:55:51Z</dcterms:created>
  <dcterms:modified xsi:type="dcterms:W3CDTF">2019-06-29T09:20:09Z</dcterms:modified>
</cp:coreProperties>
</file>